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762250"/>
          </a:xfrm>
        </p:spPr>
        <p:txBody>
          <a:bodyPr>
            <a:normAutofit/>
          </a:bodyPr>
          <a:lstStyle/>
          <a:p>
            <a:r>
              <a:rPr lang="en-AU" sz="9600" dirty="0" smtClean="0"/>
              <a:t>Spider bites</a:t>
            </a:r>
            <a:endParaRPr lang="en-AU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371600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M </a:t>
            </a:r>
            <a:r>
              <a:rPr lang="en-AU" dirty="0" err="1" smtClean="0"/>
              <a:t>Anto</a:t>
            </a:r>
            <a:endParaRPr lang="en-AU" dirty="0" smtClean="0"/>
          </a:p>
          <a:p>
            <a:r>
              <a:rPr lang="en-AU" dirty="0" smtClean="0"/>
              <a:t>ED </a:t>
            </a:r>
            <a:r>
              <a:rPr lang="en-AU" dirty="0" err="1" smtClean="0"/>
              <a:t>prov</a:t>
            </a:r>
            <a:r>
              <a:rPr lang="en-AU" dirty="0" smtClean="0"/>
              <a:t> fellow MVH</a:t>
            </a:r>
          </a:p>
          <a:p>
            <a:r>
              <a:rPr lang="en-AU" dirty="0" smtClean="0"/>
              <a:t>12 Jan 2017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3928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Intro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Occurs in warmer times of the </a:t>
            </a:r>
            <a:r>
              <a:rPr lang="en-AU" dirty="0" err="1" smtClean="0"/>
              <a:t>yr</a:t>
            </a:r>
            <a:endParaRPr lang="en-AU" dirty="0" smtClean="0"/>
          </a:p>
          <a:p>
            <a:r>
              <a:rPr lang="en-AU" dirty="0" smtClean="0"/>
              <a:t>NSW: </a:t>
            </a:r>
            <a:r>
              <a:rPr lang="en-AU" dirty="0" err="1" smtClean="0"/>
              <a:t>redback</a:t>
            </a:r>
            <a:r>
              <a:rPr lang="en-AU" dirty="0" smtClean="0"/>
              <a:t>, funnel web</a:t>
            </a:r>
          </a:p>
          <a:p>
            <a:r>
              <a:rPr lang="en-AU" dirty="0" smtClean="0"/>
              <a:t>Others do not cause serious systemic envenomation, and do not have AV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048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1891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81968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History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Bite</a:t>
            </a:r>
          </a:p>
          <a:p>
            <a:r>
              <a:rPr lang="en-AU" dirty="0" smtClean="0"/>
              <a:t>Spider</a:t>
            </a:r>
          </a:p>
          <a:p>
            <a:r>
              <a:rPr lang="en-AU" dirty="0" smtClean="0"/>
              <a:t>Geographic location</a:t>
            </a:r>
          </a:p>
          <a:p>
            <a:r>
              <a:rPr lang="en-AU" dirty="0" smtClean="0"/>
              <a:t>1</a:t>
            </a:r>
            <a:r>
              <a:rPr lang="en-AU" baseline="30000" dirty="0" smtClean="0"/>
              <a:t>st</a:t>
            </a:r>
            <a:r>
              <a:rPr lang="en-AU" dirty="0" smtClean="0"/>
              <a:t> aid</a:t>
            </a:r>
          </a:p>
          <a:p>
            <a:r>
              <a:rPr lang="en-AU" dirty="0" smtClean="0"/>
              <a:t>Symptoms: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7687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History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b="1" i="1" dirty="0" smtClean="0"/>
              <a:t>Symptoms:</a:t>
            </a:r>
          </a:p>
          <a:p>
            <a:pPr>
              <a:buFontTx/>
              <a:buChar char="-"/>
            </a:pPr>
            <a:r>
              <a:rPr lang="en-AU" dirty="0" smtClean="0"/>
              <a:t>Perioral </a:t>
            </a:r>
            <a:r>
              <a:rPr lang="en-AU" dirty="0" err="1" smtClean="0"/>
              <a:t>paresthesia</a:t>
            </a:r>
            <a:endParaRPr lang="en-AU" dirty="0" smtClean="0"/>
          </a:p>
          <a:p>
            <a:pPr>
              <a:buFontTx/>
              <a:buChar char="-"/>
            </a:pPr>
            <a:r>
              <a:rPr lang="en-AU" dirty="0"/>
              <a:t>T</a:t>
            </a:r>
            <a:r>
              <a:rPr lang="en-AU" dirty="0" smtClean="0"/>
              <a:t>ongue </a:t>
            </a:r>
            <a:r>
              <a:rPr lang="en-AU" dirty="0" err="1" smtClean="0"/>
              <a:t>fasciculations</a:t>
            </a:r>
            <a:endParaRPr lang="en-AU" dirty="0" smtClean="0"/>
          </a:p>
          <a:p>
            <a:pPr>
              <a:buFontTx/>
              <a:buChar char="-"/>
            </a:pPr>
            <a:r>
              <a:rPr lang="en-AU" dirty="0" smtClean="0"/>
              <a:t>Lacrimation</a:t>
            </a:r>
          </a:p>
          <a:p>
            <a:pPr>
              <a:buFontTx/>
              <a:buChar char="-"/>
            </a:pPr>
            <a:r>
              <a:rPr lang="en-AU" dirty="0" smtClean="0"/>
              <a:t>Salivation</a:t>
            </a:r>
          </a:p>
          <a:p>
            <a:pPr>
              <a:buFontTx/>
              <a:buChar char="-"/>
            </a:pPr>
            <a:r>
              <a:rPr lang="en-AU" dirty="0" err="1" smtClean="0"/>
              <a:t>Piloerection</a:t>
            </a:r>
            <a:endParaRPr lang="en-AU" dirty="0" smtClean="0"/>
          </a:p>
          <a:p>
            <a:pPr>
              <a:buFontTx/>
              <a:buChar char="-"/>
            </a:pPr>
            <a:r>
              <a:rPr lang="en-AU" dirty="0" smtClean="0"/>
              <a:t>HT</a:t>
            </a:r>
          </a:p>
          <a:p>
            <a:pPr>
              <a:buFontTx/>
              <a:buChar char="-"/>
            </a:pPr>
            <a:r>
              <a:rPr lang="en-AU" dirty="0" smtClean="0"/>
              <a:t>Nausea</a:t>
            </a:r>
          </a:p>
          <a:p>
            <a:pPr>
              <a:buFontTx/>
              <a:buChar char="-"/>
            </a:pPr>
            <a:r>
              <a:rPr lang="en-AU" dirty="0" smtClean="0"/>
              <a:t>Dyspnoea</a:t>
            </a:r>
          </a:p>
          <a:p>
            <a:pPr>
              <a:buFontTx/>
              <a:buChar char="-"/>
            </a:pPr>
            <a:r>
              <a:rPr lang="en-AU" dirty="0" err="1" smtClean="0"/>
              <a:t>Decr</a:t>
            </a:r>
            <a:r>
              <a:rPr lang="en-AU" dirty="0" smtClean="0"/>
              <a:t> GCS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36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Tests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None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981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Management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i="1" dirty="0" smtClean="0"/>
              <a:t>Big black spider bites:</a:t>
            </a:r>
          </a:p>
          <a:p>
            <a:pPr>
              <a:buFontTx/>
              <a:buChar char="-"/>
            </a:pPr>
            <a:r>
              <a:rPr lang="en-AU" dirty="0" smtClean="0"/>
              <a:t>Funnel web, may also be mouse or trapdoor</a:t>
            </a:r>
          </a:p>
          <a:p>
            <a:pPr>
              <a:buFontTx/>
              <a:buChar char="-"/>
            </a:pPr>
            <a:r>
              <a:rPr lang="en-AU" dirty="0" smtClean="0"/>
              <a:t>Manage as suspected funnel web for 1</a:t>
            </a:r>
            <a:r>
              <a:rPr lang="en-AU" baseline="30000" dirty="0" smtClean="0"/>
              <a:t>st</a:t>
            </a:r>
            <a:r>
              <a:rPr lang="en-AU" dirty="0" smtClean="0"/>
              <a:t> 4hrs</a:t>
            </a:r>
          </a:p>
          <a:p>
            <a:r>
              <a:rPr lang="en-AU" b="1" i="1" dirty="0" smtClean="0"/>
              <a:t>Red back spider bites:</a:t>
            </a:r>
          </a:p>
          <a:p>
            <a:pPr marL="0" indent="0">
              <a:buNone/>
            </a:pPr>
            <a:r>
              <a:rPr lang="en-AU" dirty="0" smtClean="0"/>
              <a:t>- Severe pain, gradually increasing</a:t>
            </a:r>
          </a:p>
          <a:p>
            <a:r>
              <a:rPr lang="en-AU" b="1" i="1" dirty="0" smtClean="0"/>
              <a:t>Other spiders:</a:t>
            </a:r>
          </a:p>
          <a:p>
            <a:pPr>
              <a:buFontTx/>
              <a:buChar char="-"/>
            </a:pPr>
            <a:r>
              <a:rPr lang="en-AU" dirty="0" smtClean="0"/>
              <a:t>Symptomatic</a:t>
            </a:r>
          </a:p>
        </p:txBody>
      </p:sp>
    </p:spTree>
    <p:extLst>
      <p:ext uri="{BB962C8B-B14F-4D97-AF65-F5344CB8AC3E}">
        <p14:creationId xmlns:p14="http://schemas.microsoft.com/office/powerpoint/2010/main" val="846489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Red back spider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Pain increasing in severity</a:t>
            </a:r>
          </a:p>
          <a:p>
            <a:r>
              <a:rPr lang="en-AU" dirty="0" err="1" smtClean="0"/>
              <a:t>Hrs</a:t>
            </a:r>
            <a:r>
              <a:rPr lang="en-AU" dirty="0" smtClean="0"/>
              <a:t> to days</a:t>
            </a:r>
          </a:p>
          <a:p>
            <a:r>
              <a:rPr lang="en-AU" dirty="0" smtClean="0"/>
              <a:t>Localised diaphoresis</a:t>
            </a:r>
          </a:p>
          <a:p>
            <a:r>
              <a:rPr lang="en-AU" dirty="0" smtClean="0"/>
              <a:t>Non specific symptoms</a:t>
            </a:r>
          </a:p>
          <a:p>
            <a:r>
              <a:rPr lang="en-AU" dirty="0" smtClean="0"/>
              <a:t>No deaths since </a:t>
            </a:r>
            <a:r>
              <a:rPr lang="en-AU" dirty="0" smtClean="0"/>
              <a:t>1950s</a:t>
            </a:r>
          </a:p>
          <a:p>
            <a:r>
              <a:rPr lang="en-AU" dirty="0" smtClean="0"/>
              <a:t>Controversy re AV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1699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Funnel web spider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dirty="0" smtClean="0"/>
              <a:t>Painful</a:t>
            </a:r>
          </a:p>
          <a:p>
            <a:r>
              <a:rPr lang="en-AU" dirty="0" smtClean="0"/>
              <a:t>Fang marks</a:t>
            </a:r>
          </a:p>
          <a:p>
            <a:r>
              <a:rPr lang="en-AU" dirty="0"/>
              <a:t>1</a:t>
            </a:r>
            <a:r>
              <a:rPr lang="en-AU" baseline="30000" dirty="0"/>
              <a:t>st</a:t>
            </a:r>
            <a:r>
              <a:rPr lang="en-AU" dirty="0"/>
              <a:t> aid</a:t>
            </a:r>
            <a:r>
              <a:rPr lang="en-AU" dirty="0" smtClean="0"/>
              <a:t>: same as snake bite</a:t>
            </a:r>
          </a:p>
          <a:p>
            <a:r>
              <a:rPr lang="en-AU" dirty="0" smtClean="0"/>
              <a:t>Observe 4hrs if asymptomatic</a:t>
            </a:r>
          </a:p>
          <a:p>
            <a:r>
              <a:rPr lang="en-AU" b="1" i="1" dirty="0" smtClean="0"/>
              <a:t>Symptoms:</a:t>
            </a:r>
          </a:p>
          <a:p>
            <a:pPr>
              <a:buFontTx/>
              <a:buChar char="-"/>
            </a:pPr>
            <a:r>
              <a:rPr lang="en-AU" dirty="0" smtClean="0"/>
              <a:t>Autonomic – sympathomimetic + cholinergic</a:t>
            </a:r>
          </a:p>
          <a:p>
            <a:pPr>
              <a:buFontTx/>
              <a:buChar char="-"/>
            </a:pPr>
            <a:r>
              <a:rPr lang="en-AU" dirty="0" smtClean="0"/>
              <a:t>Neuromuscular excitation</a:t>
            </a:r>
          </a:p>
          <a:p>
            <a:pPr>
              <a:buFontTx/>
              <a:buChar char="-"/>
            </a:pPr>
            <a:r>
              <a:rPr lang="en-AU" dirty="0" smtClean="0"/>
              <a:t>Cardiogenic – NCPO, hypotension</a:t>
            </a:r>
          </a:p>
          <a:p>
            <a:pPr>
              <a:buFontTx/>
              <a:buChar char="-"/>
            </a:pPr>
            <a:r>
              <a:rPr lang="en-AU" dirty="0" smtClean="0"/>
              <a:t>Coma, MOF</a:t>
            </a:r>
          </a:p>
          <a:p>
            <a:pPr>
              <a:buFontTx/>
              <a:buChar char="-"/>
            </a:pPr>
            <a:r>
              <a:rPr lang="en-AU" dirty="0" err="1" smtClean="0"/>
              <a:t>Nonspec</a:t>
            </a:r>
            <a:r>
              <a:rPr lang="en-AU" dirty="0" smtClean="0"/>
              <a:t> – headache, </a:t>
            </a:r>
            <a:r>
              <a:rPr lang="en-AU" dirty="0" err="1" smtClean="0"/>
              <a:t>abdopain</a:t>
            </a:r>
            <a:r>
              <a:rPr lang="en-AU" dirty="0" smtClean="0"/>
              <a:t>, anxiety, N+V</a:t>
            </a:r>
          </a:p>
          <a:p>
            <a:r>
              <a:rPr lang="en-AU" dirty="0" smtClean="0"/>
              <a:t>Give AV with any systemic </a:t>
            </a:r>
            <a:r>
              <a:rPr lang="en-AU" dirty="0" err="1" smtClean="0"/>
              <a:t>sx</a:t>
            </a:r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6791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Resources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Snakebite and </a:t>
            </a:r>
            <a:r>
              <a:rPr lang="en-US" dirty="0" err="1"/>
              <a:t>Spiderbite</a:t>
            </a:r>
            <a:r>
              <a:rPr lang="en-US" dirty="0"/>
              <a:t> Clinical Management Guidelines </a:t>
            </a:r>
            <a:r>
              <a:rPr lang="en-US" dirty="0" smtClean="0"/>
              <a:t>(3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r>
              <a:rPr lang="en-US" dirty="0" err="1" smtClean="0"/>
              <a:t>ed</a:t>
            </a:r>
            <a:r>
              <a:rPr lang="en-US" dirty="0" smtClean="0"/>
              <a:t>, 2014)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2431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186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Spider bites</vt:lpstr>
      <vt:lpstr>Intro</vt:lpstr>
      <vt:lpstr>PowerPoint Presentation</vt:lpstr>
      <vt:lpstr>PowerPoint Presentation</vt:lpstr>
      <vt:lpstr>History</vt:lpstr>
      <vt:lpstr>History</vt:lpstr>
      <vt:lpstr>Tests</vt:lpstr>
      <vt:lpstr>Management</vt:lpstr>
      <vt:lpstr>Red back spider</vt:lpstr>
      <vt:lpstr>Funnel web spider</vt:lpstr>
      <vt:lpstr>Resources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Spider bites</dc:title>
  <dc:creator>Malcolm Anto</dc:creator>
  <cp:lastModifiedBy>Malcolm Anto</cp:lastModifiedBy>
  <cp:revision>10</cp:revision>
  <dcterms:created xsi:type="dcterms:W3CDTF">2006-08-16T00:00:00Z</dcterms:created>
  <dcterms:modified xsi:type="dcterms:W3CDTF">2017-01-12T01:50:01Z</dcterms:modified>
</cp:coreProperties>
</file>