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2" r:id="rId5"/>
    <p:sldId id="259" r:id="rId6"/>
    <p:sldId id="264" r:id="rId7"/>
    <p:sldId id="260" r:id="rId8"/>
    <p:sldId id="262" r:id="rId9"/>
    <p:sldId id="268" r:id="rId10"/>
    <p:sldId id="279" r:id="rId11"/>
    <p:sldId id="280" r:id="rId12"/>
    <p:sldId id="266" r:id="rId13"/>
    <p:sldId id="267" r:id="rId14"/>
    <p:sldId id="276" r:id="rId15"/>
    <p:sldId id="265" r:id="rId16"/>
    <p:sldId id="283" r:id="rId17"/>
    <p:sldId id="269" r:id="rId18"/>
    <p:sldId id="271" r:id="rId19"/>
    <p:sldId id="270" r:id="rId20"/>
    <p:sldId id="274" r:id="rId21"/>
    <p:sldId id="272" r:id="rId22"/>
    <p:sldId id="273" r:id="rId23"/>
    <p:sldId id="278" r:id="rId24"/>
    <p:sldId id="275" r:id="rId25"/>
    <p:sldId id="277" r:id="rId26"/>
    <p:sldId id="263" r:id="rId27"/>
    <p:sldId id="281" r:id="rId28"/>
    <p:sldId id="26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2228850"/>
          </a:xfrm>
        </p:spPr>
        <p:txBody>
          <a:bodyPr>
            <a:noAutofit/>
          </a:bodyPr>
          <a:lstStyle/>
          <a:p>
            <a:r>
              <a:rPr lang="en-AU" sz="9600" dirty="0" smtClean="0"/>
              <a:t>NIV IN ED</a:t>
            </a:r>
            <a:endParaRPr lang="en-AU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1600200"/>
          </a:xfrm>
        </p:spPr>
        <p:txBody>
          <a:bodyPr>
            <a:normAutofit/>
          </a:bodyPr>
          <a:lstStyle/>
          <a:p>
            <a:r>
              <a:rPr lang="en-AU" sz="2400" dirty="0" smtClean="0"/>
              <a:t>M </a:t>
            </a:r>
            <a:r>
              <a:rPr lang="en-AU" sz="2400" dirty="0" err="1" smtClean="0"/>
              <a:t>Anto</a:t>
            </a:r>
            <a:endParaRPr lang="en-AU" sz="2400" dirty="0" smtClean="0"/>
          </a:p>
          <a:p>
            <a:r>
              <a:rPr lang="en-AU" sz="2400" dirty="0" smtClean="0"/>
              <a:t>ED </a:t>
            </a:r>
            <a:r>
              <a:rPr lang="en-AU" sz="2400" dirty="0" err="1" smtClean="0"/>
              <a:t>prov</a:t>
            </a:r>
            <a:r>
              <a:rPr lang="en-AU" sz="2400" dirty="0" smtClean="0"/>
              <a:t> fellow MVH</a:t>
            </a:r>
          </a:p>
          <a:p>
            <a:r>
              <a:rPr lang="en-AU" sz="2400" dirty="0" smtClean="0"/>
              <a:t>2 Feb 2017</a:t>
            </a:r>
          </a:p>
        </p:txBody>
      </p:sp>
    </p:spTree>
    <p:extLst>
      <p:ext uri="{BB962C8B-B14F-4D97-AF65-F5344CB8AC3E}">
        <p14:creationId xmlns:p14="http://schemas.microsoft.com/office/powerpoint/2010/main" val="257902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we will cover today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Brief history</a:t>
            </a:r>
          </a:p>
          <a:p>
            <a:r>
              <a:rPr lang="en-AU" dirty="0" err="1"/>
              <a:t>Pt</a:t>
            </a:r>
            <a:r>
              <a:rPr lang="en-AU" dirty="0"/>
              <a:t> </a:t>
            </a:r>
            <a:r>
              <a:rPr lang="en-AU" dirty="0" smtClean="0"/>
              <a:t>selection</a:t>
            </a:r>
          </a:p>
          <a:p>
            <a:pPr lvl="1">
              <a:buFontTx/>
              <a:buChar char="-"/>
            </a:pPr>
            <a:r>
              <a:rPr lang="en-AU" dirty="0" smtClean="0"/>
              <a:t>Indications</a:t>
            </a:r>
          </a:p>
          <a:p>
            <a:pPr lvl="1">
              <a:buFontTx/>
              <a:buChar char="-"/>
            </a:pPr>
            <a:r>
              <a:rPr lang="en-AU" dirty="0" smtClean="0"/>
              <a:t>Contraindications</a:t>
            </a:r>
          </a:p>
          <a:p>
            <a:r>
              <a:rPr lang="en-AU" dirty="0" smtClean="0"/>
              <a:t>Initiation</a:t>
            </a:r>
          </a:p>
          <a:p>
            <a:r>
              <a:rPr lang="en-AU" dirty="0" smtClean="0"/>
              <a:t>Predictors of failure</a:t>
            </a:r>
          </a:p>
          <a:p>
            <a:r>
              <a:rPr lang="en-AU" dirty="0" smtClean="0"/>
              <a:t>Benefits</a:t>
            </a:r>
          </a:p>
          <a:p>
            <a:r>
              <a:rPr lang="en-AU" dirty="0" smtClean="0"/>
              <a:t>Complications</a:t>
            </a:r>
          </a:p>
          <a:p>
            <a:r>
              <a:rPr lang="en-AU" dirty="0" smtClean="0"/>
              <a:t>Summary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8464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What we won’t cover today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HFNP vent for </a:t>
            </a:r>
            <a:r>
              <a:rPr lang="en-AU" dirty="0" err="1" smtClean="0"/>
              <a:t>paeds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107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533998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NIV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echanical </a:t>
            </a:r>
            <a:r>
              <a:rPr lang="en-US" dirty="0"/>
              <a:t>respiratory support without the need for endotracheal intubation through an </a:t>
            </a:r>
            <a:r>
              <a:rPr lang="en-US" dirty="0" smtClean="0"/>
              <a:t>interface</a:t>
            </a:r>
          </a:p>
          <a:p>
            <a:r>
              <a:rPr lang="en-US" dirty="0" smtClean="0"/>
              <a:t>Continuous positive pressure ventilation</a:t>
            </a:r>
          </a:p>
          <a:p>
            <a:r>
              <a:rPr lang="en-US" dirty="0" err="1" smtClean="0"/>
              <a:t>Bilevel</a:t>
            </a:r>
            <a:r>
              <a:rPr lang="en-US" dirty="0" smtClean="0"/>
              <a:t> positive airway support</a:t>
            </a:r>
          </a:p>
          <a:p>
            <a:r>
              <a:rPr lang="en-US" dirty="0" smtClean="0"/>
              <a:t>Acute and chronic </a:t>
            </a:r>
            <a:r>
              <a:rPr lang="en-US" dirty="0" err="1" smtClean="0"/>
              <a:t>resp</a:t>
            </a:r>
            <a:r>
              <a:rPr lang="en-US" dirty="0" smtClean="0"/>
              <a:t> failure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638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Brief history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 smtClean="0"/>
              <a:t>Reports available from mid 1700s of a bellows-type device</a:t>
            </a:r>
          </a:p>
          <a:p>
            <a:r>
              <a:rPr lang="en-AU" dirty="0" smtClean="0"/>
              <a:t>Negative pressure tank device (</a:t>
            </a:r>
            <a:r>
              <a:rPr lang="en-AU" dirty="0" err="1" smtClean="0"/>
              <a:t>Dalziel</a:t>
            </a:r>
            <a:r>
              <a:rPr lang="en-AU" dirty="0" smtClean="0"/>
              <a:t> 1832)</a:t>
            </a:r>
          </a:p>
          <a:p>
            <a:r>
              <a:rPr lang="en-AU" dirty="0" smtClean="0"/>
              <a:t>Iron lung (Drinker 1928, Emerson 1932)</a:t>
            </a:r>
          </a:p>
          <a:p>
            <a:r>
              <a:rPr lang="en-AU" dirty="0" smtClean="0"/>
              <a:t>Positive pressure devices 1952 as </a:t>
            </a:r>
            <a:r>
              <a:rPr lang="en-AU" dirty="0" err="1" smtClean="0"/>
              <a:t>neg</a:t>
            </a:r>
            <a:r>
              <a:rPr lang="en-AU" dirty="0" smtClean="0"/>
              <a:t> pressure devices were:</a:t>
            </a:r>
          </a:p>
          <a:p>
            <a:pPr lvl="1">
              <a:buFontTx/>
              <a:buChar char="-"/>
            </a:pPr>
            <a:r>
              <a:rPr lang="en-AU" dirty="0" smtClean="0"/>
              <a:t>Large</a:t>
            </a:r>
          </a:p>
          <a:p>
            <a:pPr lvl="1">
              <a:buFontTx/>
              <a:buChar char="-"/>
            </a:pPr>
            <a:r>
              <a:rPr lang="en-AU" dirty="0" smtClean="0"/>
              <a:t>Difficult to access </a:t>
            </a:r>
            <a:r>
              <a:rPr lang="en-AU" dirty="0" err="1" smtClean="0"/>
              <a:t>pt</a:t>
            </a:r>
            <a:r>
              <a:rPr lang="en-AU" dirty="0" smtClean="0"/>
              <a:t> for cares</a:t>
            </a:r>
          </a:p>
          <a:p>
            <a:pPr lvl="1">
              <a:buFontTx/>
              <a:buChar char="-"/>
            </a:pPr>
            <a:r>
              <a:rPr lang="en-AU" dirty="0" smtClean="0"/>
              <a:t>No PEEP</a:t>
            </a:r>
          </a:p>
          <a:p>
            <a:pPr lvl="1">
              <a:buFontTx/>
              <a:buChar char="-"/>
            </a:pPr>
            <a:r>
              <a:rPr lang="en-AU" dirty="0" smtClean="0"/>
              <a:t>Leakage</a:t>
            </a:r>
          </a:p>
          <a:p>
            <a:pPr lvl="1">
              <a:buFontTx/>
              <a:buChar char="-"/>
            </a:pPr>
            <a:r>
              <a:rPr lang="en-AU" dirty="0" smtClean="0"/>
              <a:t>‘’Tank shock’’ blood pooled in extremities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7701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Acute respiratory failure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A</a:t>
            </a:r>
            <a:r>
              <a:rPr lang="en-AU" dirty="0" smtClean="0"/>
              <a:t>cute </a:t>
            </a:r>
            <a:r>
              <a:rPr lang="en-AU" dirty="0"/>
              <a:t>hypoxia requiring supplemental FiO</a:t>
            </a:r>
            <a:r>
              <a:rPr lang="en-AU" baseline="-25000" dirty="0"/>
              <a:t>2</a:t>
            </a:r>
            <a:r>
              <a:rPr lang="en-AU" dirty="0"/>
              <a:t> to maintain a SpO</a:t>
            </a:r>
            <a:r>
              <a:rPr lang="en-AU" baseline="-25000" dirty="0"/>
              <a:t>2</a:t>
            </a:r>
            <a:r>
              <a:rPr lang="en-AU" dirty="0"/>
              <a:t> ≥92 </a:t>
            </a:r>
            <a:r>
              <a:rPr lang="en-AU" dirty="0" err="1" smtClean="0"/>
              <a:t>percent</a:t>
            </a:r>
            <a:r>
              <a:rPr lang="en-AU" dirty="0"/>
              <a:t> </a:t>
            </a:r>
            <a:r>
              <a:rPr lang="en-AU" dirty="0" smtClean="0"/>
              <a:t>AND/OR</a:t>
            </a:r>
          </a:p>
          <a:p>
            <a:r>
              <a:rPr lang="en-AU" dirty="0"/>
              <a:t>A</a:t>
            </a:r>
            <a:r>
              <a:rPr lang="en-AU" dirty="0" smtClean="0"/>
              <a:t>cute </a:t>
            </a:r>
            <a:r>
              <a:rPr lang="en-AU" dirty="0" err="1"/>
              <a:t>hypercarbia</a:t>
            </a:r>
            <a:r>
              <a:rPr lang="en-AU" dirty="0"/>
              <a:t> with a PaCO</a:t>
            </a:r>
            <a:r>
              <a:rPr lang="en-AU" baseline="-25000" dirty="0"/>
              <a:t>2</a:t>
            </a:r>
            <a:r>
              <a:rPr lang="en-AU" dirty="0"/>
              <a:t> &gt;50 mmHg (with an arterial pH usually &lt;</a:t>
            </a:r>
            <a:r>
              <a:rPr lang="en-AU" dirty="0" smtClean="0"/>
              <a:t>7.35)</a:t>
            </a:r>
          </a:p>
          <a:p>
            <a:r>
              <a:rPr lang="en-AU" dirty="0" smtClean="0"/>
              <a:t>In </a:t>
            </a:r>
            <a:r>
              <a:rPr lang="en-AU" dirty="0"/>
              <a:t>practice, clinicians often intervene based upon oxygen saturation and degree of respiratory distress (</a:t>
            </a:r>
            <a:r>
              <a:rPr lang="en-AU" dirty="0" err="1"/>
              <a:t>eg</a:t>
            </a:r>
            <a:r>
              <a:rPr lang="en-AU" dirty="0"/>
              <a:t>, severe </a:t>
            </a:r>
            <a:r>
              <a:rPr lang="en-AU" dirty="0" smtClean="0"/>
              <a:t>tachypnoea</a:t>
            </a:r>
            <a:r>
              <a:rPr lang="en-AU" dirty="0"/>
              <a:t>, retractions), without obtaining blood </a:t>
            </a:r>
            <a:r>
              <a:rPr lang="en-AU" dirty="0" smtClean="0"/>
              <a:t>gases initially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286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do we do it?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Decrease work </a:t>
            </a:r>
            <a:r>
              <a:rPr lang="en-US" dirty="0"/>
              <a:t>of breathing</a:t>
            </a:r>
          </a:p>
          <a:p>
            <a:r>
              <a:rPr lang="en-US" dirty="0" smtClean="0"/>
              <a:t>Maintain </a:t>
            </a:r>
            <a:r>
              <a:rPr lang="en-US" dirty="0"/>
              <a:t>patency throughout the respiratory </a:t>
            </a:r>
            <a:r>
              <a:rPr lang="en-US" dirty="0" smtClean="0"/>
              <a:t>tract</a:t>
            </a:r>
          </a:p>
          <a:p>
            <a:pPr lvl="1">
              <a:buFontTx/>
              <a:buChar char="-"/>
            </a:pPr>
            <a:r>
              <a:rPr lang="en-US" i="1" dirty="0" smtClean="0"/>
              <a:t>upper </a:t>
            </a:r>
            <a:r>
              <a:rPr lang="en-US" i="1" dirty="0"/>
              <a:t>airways to the smaller lower </a:t>
            </a:r>
            <a:r>
              <a:rPr lang="en-US" i="1" dirty="0" smtClean="0"/>
              <a:t>airways</a:t>
            </a:r>
          </a:p>
          <a:p>
            <a:pPr lvl="1">
              <a:buFontTx/>
              <a:buChar char="-"/>
            </a:pPr>
            <a:r>
              <a:rPr lang="en-US" i="1" dirty="0" smtClean="0"/>
              <a:t>facilitate </a:t>
            </a:r>
            <a:r>
              <a:rPr lang="en-US" i="1" dirty="0"/>
              <a:t>expiratory flow and reduce obstructive apnea</a:t>
            </a:r>
          </a:p>
          <a:p>
            <a:r>
              <a:rPr lang="en-US" dirty="0" smtClean="0"/>
              <a:t>Recruit alveoli</a:t>
            </a:r>
          </a:p>
          <a:p>
            <a:pPr lvl="1">
              <a:buFontTx/>
              <a:buChar char="-"/>
            </a:pPr>
            <a:r>
              <a:rPr lang="en-US" i="1" dirty="0" smtClean="0"/>
              <a:t>increase functional </a:t>
            </a:r>
            <a:r>
              <a:rPr lang="en-US" i="1" dirty="0"/>
              <a:t>residual capacity (</a:t>
            </a:r>
            <a:r>
              <a:rPr lang="en-US" i="1" dirty="0" smtClean="0"/>
              <a:t>FRC)</a:t>
            </a:r>
          </a:p>
          <a:p>
            <a:pPr lvl="1">
              <a:buFontTx/>
              <a:buChar char="-"/>
            </a:pPr>
            <a:r>
              <a:rPr lang="en-US" i="1" dirty="0" smtClean="0"/>
              <a:t>decreased </a:t>
            </a:r>
            <a:r>
              <a:rPr lang="en-US" i="1" dirty="0"/>
              <a:t>ventilation-perfusion (V-Q) </a:t>
            </a:r>
            <a:r>
              <a:rPr lang="en-US" i="1" dirty="0" smtClean="0"/>
              <a:t>mismatch</a:t>
            </a:r>
          </a:p>
          <a:p>
            <a:r>
              <a:rPr lang="en-US" dirty="0" smtClean="0"/>
              <a:t>Reduces preload</a:t>
            </a:r>
          </a:p>
          <a:p>
            <a:r>
              <a:rPr lang="en-US" dirty="0" smtClean="0"/>
              <a:t>Avoids intubation</a:t>
            </a:r>
          </a:p>
          <a:p>
            <a:r>
              <a:rPr lang="en-US" dirty="0" err="1" smtClean="0"/>
              <a:t>Decr</a:t>
            </a:r>
            <a:r>
              <a:rPr lang="en-US" dirty="0" smtClean="0"/>
              <a:t> ICU LOS/complications</a:t>
            </a:r>
          </a:p>
          <a:p>
            <a:r>
              <a:rPr lang="en-US" dirty="0" err="1" smtClean="0"/>
              <a:t>Decr</a:t>
            </a:r>
            <a:r>
              <a:rPr lang="en-US" dirty="0" smtClean="0"/>
              <a:t> cost</a:t>
            </a:r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1943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What conditions can NIV be used in?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b="1" dirty="0" smtClean="0"/>
              <a:t>COPD with </a:t>
            </a:r>
            <a:r>
              <a:rPr lang="en-AU" b="1" dirty="0" err="1" smtClean="0"/>
              <a:t>hypercapnoeic</a:t>
            </a:r>
            <a:r>
              <a:rPr lang="en-AU" b="1" dirty="0" smtClean="0"/>
              <a:t> acidosis</a:t>
            </a:r>
          </a:p>
          <a:p>
            <a:pPr lvl="1">
              <a:buFontTx/>
              <a:buChar char="-"/>
            </a:pPr>
            <a:r>
              <a:rPr lang="en-AU" b="1" i="1" dirty="0" smtClean="0"/>
              <a:t>pCO2 &gt;45</a:t>
            </a:r>
          </a:p>
          <a:p>
            <a:pPr lvl="1">
              <a:buFontTx/>
              <a:buChar char="-"/>
            </a:pPr>
            <a:r>
              <a:rPr lang="en-AU" b="1" i="1" dirty="0" smtClean="0"/>
              <a:t>pH&lt;7.30</a:t>
            </a:r>
          </a:p>
          <a:p>
            <a:r>
              <a:rPr lang="en-AU" b="1" dirty="0" smtClean="0"/>
              <a:t>Cardiogenic pulmonary oedema</a:t>
            </a:r>
          </a:p>
          <a:p>
            <a:r>
              <a:rPr lang="en-AU" i="1" dirty="0" smtClean="0"/>
              <a:t>Acute </a:t>
            </a:r>
            <a:r>
              <a:rPr lang="en-AU" i="1" dirty="0" err="1" smtClean="0"/>
              <a:t>hypoxaemic</a:t>
            </a:r>
            <a:r>
              <a:rPr lang="en-AU" i="1" dirty="0" smtClean="0"/>
              <a:t> respiratory failure</a:t>
            </a:r>
          </a:p>
          <a:p>
            <a:pPr lvl="1">
              <a:buFontTx/>
              <a:buChar char="-"/>
            </a:pPr>
            <a:r>
              <a:rPr lang="en-AU" i="1" dirty="0" smtClean="0"/>
              <a:t>?Pneumonia</a:t>
            </a:r>
          </a:p>
          <a:p>
            <a:pPr lvl="1">
              <a:buFontTx/>
              <a:buChar char="-"/>
            </a:pPr>
            <a:r>
              <a:rPr lang="en-AU" i="1" dirty="0" smtClean="0"/>
              <a:t>?asthma</a:t>
            </a:r>
          </a:p>
          <a:p>
            <a:r>
              <a:rPr lang="en-AU" i="1" dirty="0" smtClean="0"/>
              <a:t>Post-</a:t>
            </a:r>
            <a:r>
              <a:rPr lang="en-AU" i="1" dirty="0" err="1" smtClean="0"/>
              <a:t>extubation</a:t>
            </a:r>
            <a:r>
              <a:rPr lang="en-AU" i="1" dirty="0" smtClean="0"/>
              <a:t> </a:t>
            </a:r>
            <a:r>
              <a:rPr lang="en-AU" i="1" dirty="0" err="1" smtClean="0"/>
              <a:t>resp</a:t>
            </a:r>
            <a:r>
              <a:rPr lang="en-AU" i="1" dirty="0" smtClean="0"/>
              <a:t> support</a:t>
            </a:r>
          </a:p>
          <a:p>
            <a:r>
              <a:rPr lang="en-AU" i="1" dirty="0" smtClean="0"/>
              <a:t>Chest trauma despite regional wall anaesthesia</a:t>
            </a:r>
          </a:p>
          <a:p>
            <a:r>
              <a:rPr lang="en-AU" i="1" dirty="0" smtClean="0"/>
              <a:t>OSA</a:t>
            </a:r>
          </a:p>
          <a:p>
            <a:r>
              <a:rPr lang="en-AU" i="1" dirty="0" smtClean="0"/>
              <a:t>Delayed sequence intubation</a:t>
            </a:r>
          </a:p>
          <a:p>
            <a:r>
              <a:rPr lang="en-AU" i="1" dirty="0" smtClean="0"/>
              <a:t>‘’Do not intubate’’ status</a:t>
            </a:r>
          </a:p>
        </p:txBody>
      </p:sp>
    </p:spTree>
    <p:extLst>
      <p:ext uri="{BB962C8B-B14F-4D97-AF65-F5344CB8AC3E}">
        <p14:creationId xmlns:p14="http://schemas.microsoft.com/office/powerpoint/2010/main" val="3523579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COPD (</a:t>
            </a:r>
            <a:r>
              <a:rPr lang="en-AU" dirty="0" err="1" smtClean="0"/>
              <a:t>eMedicine</a:t>
            </a:r>
            <a:r>
              <a:rPr lang="en-AU" dirty="0" smtClean="0"/>
              <a:t>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COPD is the most suitable condition for </a:t>
            </a:r>
            <a:r>
              <a:rPr lang="en-US" dirty="0" smtClean="0"/>
              <a:t>NIV</a:t>
            </a:r>
            <a:endParaRPr lang="en-US" dirty="0"/>
          </a:p>
          <a:p>
            <a:r>
              <a:rPr lang="en-US" dirty="0" smtClean="0"/>
              <a:t>Most effective </a:t>
            </a:r>
            <a:r>
              <a:rPr lang="en-US" dirty="0"/>
              <a:t>in patients with </a:t>
            </a:r>
            <a:r>
              <a:rPr lang="en-US" dirty="0" smtClean="0"/>
              <a:t>mod-</a:t>
            </a:r>
            <a:r>
              <a:rPr lang="en-US" dirty="0" err="1" smtClean="0"/>
              <a:t>sev</a:t>
            </a:r>
            <a:r>
              <a:rPr lang="en-US" dirty="0" smtClean="0"/>
              <a:t> </a:t>
            </a:r>
            <a:r>
              <a:rPr lang="en-US" dirty="0"/>
              <a:t>disease</a:t>
            </a:r>
          </a:p>
          <a:p>
            <a:r>
              <a:rPr lang="en-US" dirty="0" err="1" smtClean="0"/>
              <a:t>Hypercapnoeic</a:t>
            </a:r>
            <a:r>
              <a:rPr lang="en-US" dirty="0" smtClean="0"/>
              <a:t> </a:t>
            </a:r>
            <a:r>
              <a:rPr lang="en-US" dirty="0"/>
              <a:t>respiratory acidosis may define the best responders (pH </a:t>
            </a:r>
            <a:r>
              <a:rPr lang="en-US" dirty="0" smtClean="0"/>
              <a:t>7.20-7.30)</a:t>
            </a:r>
          </a:p>
          <a:p>
            <a:r>
              <a:rPr lang="en-US" dirty="0" smtClean="0"/>
              <a:t>Also effective </a:t>
            </a:r>
            <a:r>
              <a:rPr lang="en-US" dirty="0"/>
              <a:t>in patients with a pH of 7.35-7.30, but no added benefit is appreciated if the pH is greater than </a:t>
            </a:r>
            <a:r>
              <a:rPr lang="en-US" dirty="0" smtClean="0"/>
              <a:t>7.35</a:t>
            </a:r>
          </a:p>
          <a:p>
            <a:r>
              <a:rPr lang="en-US" dirty="0" smtClean="0"/>
              <a:t>The </a:t>
            </a:r>
            <a:r>
              <a:rPr lang="en-US" dirty="0"/>
              <a:t>lowest threshold of effectiveness is unknown, but success has been achieved with pH values as low as </a:t>
            </a:r>
            <a:r>
              <a:rPr lang="en-US" dirty="0" smtClean="0"/>
              <a:t>7.10</a:t>
            </a:r>
            <a:endParaRPr lang="en-US" dirty="0"/>
          </a:p>
          <a:p>
            <a:r>
              <a:rPr lang="en-US" dirty="0"/>
              <a:t>Obtunded COPD patients can be treated, but the success rate is </a:t>
            </a:r>
            <a:r>
              <a:rPr lang="en-US" dirty="0" smtClean="0"/>
              <a:t>lower</a:t>
            </a:r>
            <a:endParaRPr lang="en-US" dirty="0"/>
          </a:p>
          <a:p>
            <a:r>
              <a:rPr lang="en-US" dirty="0"/>
              <a:t>Improvement after </a:t>
            </a:r>
            <a:r>
              <a:rPr lang="en-US" dirty="0" smtClean="0"/>
              <a:t>1-2hr trial </a:t>
            </a:r>
            <a:r>
              <a:rPr lang="en-US" dirty="0"/>
              <a:t>may predict </a:t>
            </a:r>
            <a:r>
              <a:rPr lang="en-US" dirty="0" smtClean="0"/>
              <a:t>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739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APO </a:t>
            </a:r>
            <a:r>
              <a:rPr lang="en-AU" dirty="0"/>
              <a:t>(</a:t>
            </a:r>
            <a:r>
              <a:rPr lang="en-AU" dirty="0" err="1"/>
              <a:t>eMedicine</a:t>
            </a:r>
            <a:r>
              <a:rPr lang="en-AU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NIV is suited </a:t>
            </a:r>
            <a:r>
              <a:rPr lang="en-US" dirty="0"/>
              <a:t>for patients with cardiogenic pulmonary </a:t>
            </a:r>
            <a:r>
              <a:rPr lang="en-US" dirty="0" smtClean="0"/>
              <a:t>edema</a:t>
            </a:r>
            <a:endParaRPr lang="en-US" dirty="0"/>
          </a:p>
          <a:p>
            <a:r>
              <a:rPr lang="en-US" dirty="0"/>
              <a:t>CPAP and </a:t>
            </a:r>
            <a:r>
              <a:rPr lang="en-US" dirty="0" err="1"/>
              <a:t>BiPAP</a:t>
            </a:r>
            <a:r>
              <a:rPr lang="en-US" dirty="0"/>
              <a:t> modalities both are effective, with CPAP possibly being more </a:t>
            </a:r>
            <a:r>
              <a:rPr lang="en-US" dirty="0" smtClean="0"/>
              <a:t>effective</a:t>
            </a:r>
            <a:endParaRPr lang="en-US" dirty="0"/>
          </a:p>
          <a:p>
            <a:r>
              <a:rPr lang="en-US" dirty="0" smtClean="0"/>
              <a:t>Greatest benefits </a:t>
            </a:r>
            <a:r>
              <a:rPr lang="en-US" dirty="0"/>
              <a:t>are </a:t>
            </a:r>
            <a:r>
              <a:rPr lang="en-US" dirty="0" smtClean="0"/>
              <a:t>relief </a:t>
            </a:r>
            <a:r>
              <a:rPr lang="en-US" dirty="0"/>
              <a:t>of symptoms and </a:t>
            </a:r>
            <a:r>
              <a:rPr lang="en-US" dirty="0" err="1" smtClean="0"/>
              <a:t>dyspnoea</a:t>
            </a:r>
            <a:endParaRPr lang="en-US" dirty="0"/>
          </a:p>
          <a:p>
            <a:r>
              <a:rPr lang="en-US" dirty="0" err="1" smtClean="0"/>
              <a:t>Decr</a:t>
            </a:r>
            <a:r>
              <a:rPr lang="en-US" dirty="0" smtClean="0"/>
              <a:t> </a:t>
            </a:r>
            <a:r>
              <a:rPr lang="en-US" dirty="0"/>
              <a:t>in intubation and mortality rates is not a universal </a:t>
            </a:r>
            <a:r>
              <a:rPr lang="en-US" dirty="0" smtClean="0"/>
              <a:t>experience</a:t>
            </a:r>
            <a:endParaRPr lang="en-US" dirty="0"/>
          </a:p>
          <a:p>
            <a:r>
              <a:rPr lang="en-US" dirty="0"/>
              <a:t>Patients with </a:t>
            </a:r>
            <a:r>
              <a:rPr lang="en-US" dirty="0" err="1" smtClean="0"/>
              <a:t>hypercapnoeic</a:t>
            </a:r>
            <a:r>
              <a:rPr lang="en-US" dirty="0" smtClean="0"/>
              <a:t> </a:t>
            </a:r>
            <a:r>
              <a:rPr lang="en-US" dirty="0"/>
              <a:t>respiratory acidosis may derive the greatest benefit from </a:t>
            </a:r>
            <a:r>
              <a:rPr lang="en-US" dirty="0" smtClean="0"/>
              <a:t>NIV</a:t>
            </a:r>
            <a:endParaRPr lang="en-US" dirty="0"/>
          </a:p>
          <a:p>
            <a:r>
              <a:rPr lang="en-US" dirty="0" smtClean="0"/>
              <a:t>Adjust to </a:t>
            </a:r>
            <a:r>
              <a:rPr lang="en-US" dirty="0"/>
              <a:t>standard therapy, including </a:t>
            </a:r>
            <a:r>
              <a:rPr lang="en-US" dirty="0" smtClean="0"/>
              <a:t>diuresis</a:t>
            </a:r>
            <a:endParaRPr lang="en-US" dirty="0"/>
          </a:p>
          <a:p>
            <a:r>
              <a:rPr lang="en-US" dirty="0"/>
              <a:t>Benefit may be seen </a:t>
            </a:r>
            <a:r>
              <a:rPr lang="en-US" dirty="0" smtClean="0"/>
              <a:t>within 2hrs </a:t>
            </a:r>
            <a:r>
              <a:rPr lang="en-US" dirty="0"/>
              <a:t>of </a:t>
            </a:r>
            <a:r>
              <a:rPr lang="en-US" dirty="0" smtClean="0"/>
              <a:t>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8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Absolute contraindications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Coma</a:t>
            </a:r>
          </a:p>
          <a:p>
            <a:r>
              <a:rPr lang="en-AU" dirty="0" smtClean="0"/>
              <a:t>Cardiac arrest</a:t>
            </a:r>
          </a:p>
          <a:p>
            <a:r>
              <a:rPr lang="en-AU" dirty="0" smtClean="0"/>
              <a:t>Respiratory arrest</a:t>
            </a:r>
          </a:p>
          <a:p>
            <a:r>
              <a:rPr lang="en-AU" dirty="0" smtClean="0"/>
              <a:t>Any condition requiring immediate intubation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51785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Other contraindications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Cardiac instability</a:t>
            </a:r>
          </a:p>
          <a:p>
            <a:r>
              <a:rPr lang="en-AU" dirty="0" smtClean="0"/>
              <a:t>GI bleeding</a:t>
            </a:r>
          </a:p>
          <a:p>
            <a:r>
              <a:rPr lang="en-AU" dirty="0" smtClean="0"/>
              <a:t>Inability to protect airway</a:t>
            </a:r>
          </a:p>
          <a:p>
            <a:r>
              <a:rPr lang="en-AU" dirty="0" smtClean="0"/>
              <a:t>Status </a:t>
            </a:r>
            <a:r>
              <a:rPr lang="en-AU" dirty="0" err="1" smtClean="0"/>
              <a:t>epilepticus</a:t>
            </a:r>
            <a:endParaRPr lang="en-AU" dirty="0" smtClean="0"/>
          </a:p>
          <a:p>
            <a:r>
              <a:rPr lang="en-AU" dirty="0" smtClean="0"/>
              <a:t>Severe </a:t>
            </a:r>
            <a:r>
              <a:rPr lang="en-AU" dirty="0" err="1" smtClean="0"/>
              <a:t>decr</a:t>
            </a:r>
            <a:r>
              <a:rPr lang="en-AU" dirty="0" smtClean="0"/>
              <a:t> GCS (except maybe </a:t>
            </a:r>
            <a:r>
              <a:rPr lang="en-AU" dirty="0" err="1" smtClean="0"/>
              <a:t>hypercapnoeic</a:t>
            </a:r>
            <a:r>
              <a:rPr lang="en-AU" dirty="0" smtClean="0"/>
              <a:t> encephalopathy)</a:t>
            </a:r>
          </a:p>
          <a:p>
            <a:r>
              <a:rPr lang="en-AU" dirty="0" smtClean="0"/>
              <a:t>Facial injuries/burns</a:t>
            </a:r>
          </a:p>
          <a:p>
            <a:r>
              <a:rPr lang="en-AU" dirty="0" smtClean="0"/>
              <a:t>Upper airway obstruction e.g. </a:t>
            </a:r>
            <a:r>
              <a:rPr lang="en-AU" dirty="0" err="1" smtClean="0"/>
              <a:t>neckmass</a:t>
            </a:r>
            <a:r>
              <a:rPr lang="en-AU" dirty="0" smtClean="0"/>
              <a:t>, anaphylaxis</a:t>
            </a:r>
          </a:p>
          <a:p>
            <a:r>
              <a:rPr lang="en-AU" dirty="0" smtClean="0"/>
              <a:t>Lack of trained staff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1533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Pt</a:t>
            </a:r>
            <a:r>
              <a:rPr lang="en-AU" dirty="0" smtClean="0"/>
              <a:t> selection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Cooperative</a:t>
            </a:r>
          </a:p>
          <a:p>
            <a:r>
              <a:rPr lang="en-AU" dirty="0" smtClean="0"/>
              <a:t>Dyspnoea (mod-</a:t>
            </a:r>
            <a:r>
              <a:rPr lang="en-AU" dirty="0" err="1" smtClean="0"/>
              <a:t>sev</a:t>
            </a:r>
            <a:r>
              <a:rPr lang="en-AU" dirty="0" smtClean="0"/>
              <a:t>)</a:t>
            </a:r>
          </a:p>
          <a:p>
            <a:r>
              <a:rPr lang="en-AU" dirty="0" smtClean="0"/>
              <a:t>Tachypnoea RR &gt;25</a:t>
            </a:r>
          </a:p>
          <a:p>
            <a:r>
              <a:rPr lang="en-AU" dirty="0" err="1" smtClean="0"/>
              <a:t>Incr</a:t>
            </a:r>
            <a:r>
              <a:rPr lang="en-AU" dirty="0" smtClean="0"/>
              <a:t> WOB</a:t>
            </a:r>
          </a:p>
          <a:p>
            <a:r>
              <a:rPr lang="en-AU" dirty="0" err="1" smtClean="0"/>
              <a:t>Hypercapnoeic</a:t>
            </a:r>
            <a:r>
              <a:rPr lang="en-AU" dirty="0" smtClean="0"/>
              <a:t> </a:t>
            </a:r>
            <a:r>
              <a:rPr lang="en-AU" dirty="0" err="1" smtClean="0"/>
              <a:t>resp</a:t>
            </a:r>
            <a:r>
              <a:rPr lang="en-AU" dirty="0" smtClean="0"/>
              <a:t> acidosis</a:t>
            </a:r>
          </a:p>
          <a:p>
            <a:r>
              <a:rPr lang="en-AU" dirty="0" err="1" smtClean="0"/>
              <a:t>Hypoxaemic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8510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60777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310039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Modes of ventilation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 smtClean="0"/>
              <a:t>BiPAP</a:t>
            </a:r>
            <a:r>
              <a:rPr lang="en-AU" dirty="0" smtClean="0"/>
              <a:t> pressure (preferred)</a:t>
            </a:r>
          </a:p>
          <a:p>
            <a:pPr lvl="1">
              <a:buFontTx/>
              <a:buChar char="-"/>
            </a:pPr>
            <a:r>
              <a:rPr lang="en-AU" dirty="0" smtClean="0"/>
              <a:t>Assist mode or pressure support ventilation</a:t>
            </a:r>
          </a:p>
          <a:p>
            <a:pPr lvl="1">
              <a:buFontTx/>
              <a:buChar char="-"/>
            </a:pPr>
            <a:r>
              <a:rPr lang="en-AU" dirty="0" smtClean="0"/>
              <a:t>With or without apnoea back-up</a:t>
            </a:r>
          </a:p>
          <a:p>
            <a:pPr lvl="1">
              <a:buFontTx/>
              <a:buChar char="-"/>
            </a:pPr>
            <a:r>
              <a:rPr lang="en-AU" dirty="0" smtClean="0"/>
              <a:t>Pressure control ventilation (less used in ED)</a:t>
            </a:r>
          </a:p>
          <a:p>
            <a:r>
              <a:rPr lang="en-AU" dirty="0" err="1" smtClean="0"/>
              <a:t>BiPAP</a:t>
            </a:r>
            <a:r>
              <a:rPr lang="en-AU" dirty="0" smtClean="0"/>
              <a:t> volume (not used much in ED)</a:t>
            </a:r>
          </a:p>
          <a:p>
            <a:r>
              <a:rPr lang="en-AU" dirty="0" smtClean="0"/>
              <a:t>CPAP</a:t>
            </a:r>
          </a:p>
          <a:p>
            <a:pPr lvl="1">
              <a:buFontTx/>
              <a:buChar char="-"/>
            </a:pPr>
            <a:r>
              <a:rPr lang="en-AU" dirty="0" smtClean="0"/>
              <a:t>Not a </a:t>
            </a:r>
            <a:r>
              <a:rPr lang="en-AU" dirty="0" err="1" smtClean="0"/>
              <a:t>ventilatory</a:t>
            </a:r>
            <a:r>
              <a:rPr lang="en-AU" dirty="0" smtClean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1581951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Goals of initial therapy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Start with IPAP 10 + EPAP 5</a:t>
            </a:r>
          </a:p>
          <a:p>
            <a:pPr marL="0" indent="0">
              <a:buNone/>
            </a:pPr>
            <a:r>
              <a:rPr lang="en-AU" dirty="0" smtClean="0"/>
              <a:t>	</a:t>
            </a:r>
            <a:r>
              <a:rPr lang="en-AU" i="1" dirty="0" smtClean="0"/>
              <a:t>(equivalent to PS 5 + PEEP 5)</a:t>
            </a:r>
          </a:p>
          <a:p>
            <a:pPr marL="0" indent="0">
              <a:buNone/>
            </a:pPr>
            <a:r>
              <a:rPr lang="en-AU" i="1" dirty="0"/>
              <a:t>	</a:t>
            </a:r>
            <a:r>
              <a:rPr lang="en-AU" i="1" dirty="0" smtClean="0"/>
              <a:t>(IPAP = PS + PEEP)</a:t>
            </a:r>
          </a:p>
          <a:p>
            <a:pPr marL="0" indent="0">
              <a:buNone/>
            </a:pPr>
            <a:r>
              <a:rPr lang="en-AU" i="1" dirty="0"/>
              <a:t>	</a:t>
            </a:r>
            <a:r>
              <a:rPr lang="en-AU" i="1" dirty="0" smtClean="0"/>
              <a:t>(EPAP = PEEP)</a:t>
            </a:r>
          </a:p>
          <a:p>
            <a:r>
              <a:rPr lang="en-AU" dirty="0" smtClean="0"/>
              <a:t>TV = 6ml/kg IBW</a:t>
            </a:r>
          </a:p>
          <a:p>
            <a:r>
              <a:rPr lang="en-AU" dirty="0" smtClean="0"/>
              <a:t>RR &lt;25</a:t>
            </a:r>
          </a:p>
          <a:p>
            <a:r>
              <a:rPr lang="en-AU" dirty="0"/>
              <a:t>[Back-up rate 12-16</a:t>
            </a:r>
            <a:r>
              <a:rPr lang="en-AU" dirty="0" smtClean="0"/>
              <a:t>]</a:t>
            </a:r>
          </a:p>
          <a:p>
            <a:r>
              <a:rPr lang="en-AU" dirty="0" smtClean="0"/>
              <a:t>SpO2 &gt;90%</a:t>
            </a:r>
          </a:p>
          <a:p>
            <a:r>
              <a:rPr lang="en-AU" dirty="0" smtClean="0"/>
              <a:t>Aim for improvement in 2hrs</a:t>
            </a:r>
          </a:p>
        </p:txBody>
      </p:sp>
    </p:spTree>
    <p:extLst>
      <p:ext uri="{BB962C8B-B14F-4D97-AF65-F5344CB8AC3E}">
        <p14:creationId xmlns:p14="http://schemas.microsoft.com/office/powerpoint/2010/main" val="2925545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2321933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Titration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 smtClean="0"/>
              <a:t>If SpO2 &lt;90%</a:t>
            </a:r>
          </a:p>
          <a:p>
            <a:pPr lvl="1">
              <a:buFontTx/>
              <a:buChar char="-"/>
            </a:pPr>
            <a:r>
              <a:rPr lang="en-AU" dirty="0" smtClean="0"/>
              <a:t>then </a:t>
            </a:r>
            <a:r>
              <a:rPr lang="en-AU" dirty="0" err="1" smtClean="0"/>
              <a:t>incr</a:t>
            </a:r>
            <a:r>
              <a:rPr lang="en-AU" dirty="0" smtClean="0"/>
              <a:t> </a:t>
            </a:r>
            <a:r>
              <a:rPr lang="en-AU" dirty="0" smtClean="0"/>
              <a:t>EPAP/PEEP </a:t>
            </a:r>
            <a:r>
              <a:rPr lang="en-AU" dirty="0" smtClean="0"/>
              <a:t>(</a:t>
            </a:r>
            <a:r>
              <a:rPr lang="en-AU" i="1" dirty="0" smtClean="0"/>
              <a:t>max 15cmH2O</a:t>
            </a:r>
            <a:r>
              <a:rPr lang="en-AU" dirty="0" smtClean="0"/>
              <a:t>)</a:t>
            </a:r>
          </a:p>
          <a:p>
            <a:r>
              <a:rPr lang="en-AU" b="1" dirty="0" smtClean="0"/>
              <a:t>If RR &gt;25, or </a:t>
            </a:r>
            <a:r>
              <a:rPr lang="en-AU" b="1" dirty="0" err="1" smtClean="0"/>
              <a:t>incr</a:t>
            </a:r>
            <a:r>
              <a:rPr lang="en-AU" b="1" dirty="0" smtClean="0"/>
              <a:t>/</a:t>
            </a:r>
            <a:r>
              <a:rPr lang="en-AU" b="1" dirty="0" err="1" smtClean="0"/>
              <a:t>persistant</a:t>
            </a:r>
            <a:r>
              <a:rPr lang="en-AU" b="1" dirty="0" smtClean="0"/>
              <a:t> acidosis/</a:t>
            </a:r>
            <a:r>
              <a:rPr lang="en-AU" b="1" dirty="0" err="1" smtClean="0"/>
              <a:t>hypercapnoea</a:t>
            </a:r>
            <a:endParaRPr lang="en-AU" b="1" dirty="0" smtClean="0"/>
          </a:p>
          <a:p>
            <a:pPr lvl="1">
              <a:buFontTx/>
              <a:buChar char="-"/>
            </a:pPr>
            <a:r>
              <a:rPr lang="en-AU" dirty="0" smtClean="0"/>
              <a:t>then </a:t>
            </a:r>
            <a:r>
              <a:rPr lang="en-AU" dirty="0" err="1" smtClean="0"/>
              <a:t>incr</a:t>
            </a:r>
            <a:r>
              <a:rPr lang="en-AU" dirty="0" smtClean="0"/>
              <a:t> IPAP (</a:t>
            </a:r>
            <a:r>
              <a:rPr lang="en-AU" i="1" dirty="0" smtClean="0"/>
              <a:t>max 25cm</a:t>
            </a:r>
            <a:r>
              <a:rPr lang="en-AU" dirty="0" smtClean="0"/>
              <a:t>)</a:t>
            </a:r>
          </a:p>
          <a:p>
            <a:pPr lvl="1">
              <a:buFontTx/>
              <a:buChar char="-"/>
            </a:pPr>
            <a:r>
              <a:rPr lang="en-AU" dirty="0" smtClean="0"/>
              <a:t>to </a:t>
            </a:r>
            <a:r>
              <a:rPr lang="en-AU" dirty="0" err="1" smtClean="0"/>
              <a:t>incr</a:t>
            </a:r>
            <a:r>
              <a:rPr lang="en-AU" dirty="0" smtClean="0"/>
              <a:t> VT by 1ml/kg IBW q15min (max 8ml/kg)</a:t>
            </a:r>
          </a:p>
        </p:txBody>
      </p:sp>
    </p:spTree>
    <p:extLst>
      <p:ext uri="{BB962C8B-B14F-4D97-AF65-F5344CB8AC3E}">
        <p14:creationId xmlns:p14="http://schemas.microsoft.com/office/powerpoint/2010/main" val="1210578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8706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458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Monitoring/weaning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ABG</a:t>
            </a:r>
          </a:p>
          <a:p>
            <a:r>
              <a:rPr lang="en-AU" dirty="0" smtClean="0"/>
              <a:t>RR, SpO2, WOB, HR</a:t>
            </a:r>
          </a:p>
          <a:p>
            <a:r>
              <a:rPr lang="en-AU" dirty="0" smtClean="0"/>
              <a:t>Give b</a:t>
            </a:r>
            <a:r>
              <a:rPr lang="en-AU" dirty="0" smtClean="0"/>
              <a:t>reaks </a:t>
            </a:r>
            <a:r>
              <a:rPr lang="en-AU" dirty="0" smtClean="0"/>
              <a:t>every 30-90min</a:t>
            </a:r>
          </a:p>
          <a:p>
            <a:r>
              <a:rPr lang="en-AU" dirty="0" err="1" smtClean="0"/>
              <a:t>Decr</a:t>
            </a:r>
            <a:r>
              <a:rPr lang="en-AU" dirty="0" smtClean="0"/>
              <a:t> </a:t>
            </a:r>
            <a:r>
              <a:rPr lang="en-AU" dirty="0" smtClean="0"/>
              <a:t>IPAP/EPAP </a:t>
            </a:r>
            <a:r>
              <a:rPr lang="en-AU" dirty="0" smtClean="0"/>
              <a:t>once stable/improving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5560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Success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 smtClean="0"/>
              <a:t>Decr</a:t>
            </a:r>
            <a:r>
              <a:rPr lang="en-AU" dirty="0" smtClean="0"/>
              <a:t> pCO2</a:t>
            </a:r>
          </a:p>
          <a:p>
            <a:r>
              <a:rPr lang="en-AU" dirty="0" smtClean="0"/>
              <a:t>Improve pO2</a:t>
            </a:r>
          </a:p>
          <a:p>
            <a:r>
              <a:rPr lang="en-AU" dirty="0" smtClean="0"/>
              <a:t>Improve pH</a:t>
            </a:r>
          </a:p>
          <a:p>
            <a:r>
              <a:rPr lang="en-AU" dirty="0" err="1" smtClean="0"/>
              <a:t>Decr</a:t>
            </a:r>
            <a:r>
              <a:rPr lang="en-AU" dirty="0" smtClean="0"/>
              <a:t> RR</a:t>
            </a:r>
          </a:p>
          <a:p>
            <a:r>
              <a:rPr lang="en-AU" dirty="0" err="1" smtClean="0"/>
              <a:t>Decr</a:t>
            </a:r>
            <a:r>
              <a:rPr lang="en-AU" dirty="0" smtClean="0"/>
              <a:t> WOB</a:t>
            </a:r>
          </a:p>
          <a:p>
            <a:r>
              <a:rPr lang="en-AU" dirty="0" err="1" smtClean="0"/>
              <a:t>Decr</a:t>
            </a:r>
            <a:r>
              <a:rPr lang="en-AU" dirty="0" smtClean="0"/>
              <a:t> HR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0028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Failure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No improvement</a:t>
            </a:r>
          </a:p>
          <a:p>
            <a:r>
              <a:rPr lang="en-AU" dirty="0" smtClean="0"/>
              <a:t>Deterioration</a:t>
            </a:r>
          </a:p>
          <a:p>
            <a:r>
              <a:rPr lang="en-AU" dirty="0" err="1" smtClean="0"/>
              <a:t>Decr</a:t>
            </a:r>
            <a:r>
              <a:rPr lang="en-AU" dirty="0" smtClean="0"/>
              <a:t> GCS</a:t>
            </a:r>
          </a:p>
          <a:p>
            <a:r>
              <a:rPr lang="en-AU" dirty="0" smtClean="0"/>
              <a:t>Hypotension</a:t>
            </a:r>
          </a:p>
          <a:p>
            <a:r>
              <a:rPr lang="en-AU" dirty="0" smtClean="0"/>
              <a:t>MI or arrhythmias</a:t>
            </a:r>
          </a:p>
          <a:p>
            <a:r>
              <a:rPr lang="en-AU" dirty="0" err="1" smtClean="0"/>
              <a:t>Pt</a:t>
            </a:r>
            <a:r>
              <a:rPr lang="en-AU" dirty="0" smtClean="0"/>
              <a:t> intolerance of treatment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80469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Complications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Gastric distension, vomiting, aspiration</a:t>
            </a:r>
          </a:p>
          <a:p>
            <a:r>
              <a:rPr lang="en-AU" dirty="0" smtClean="0"/>
              <a:t>Drying of secretions, mucous plugging, nasal congestion, eye irritation</a:t>
            </a:r>
          </a:p>
          <a:p>
            <a:r>
              <a:rPr lang="en-AU" dirty="0" smtClean="0"/>
              <a:t>Hypotension</a:t>
            </a:r>
          </a:p>
          <a:p>
            <a:r>
              <a:rPr lang="en-AU" dirty="0" err="1" smtClean="0"/>
              <a:t>PTx</a:t>
            </a:r>
            <a:endParaRPr lang="en-AU" dirty="0" smtClean="0"/>
          </a:p>
          <a:p>
            <a:r>
              <a:rPr lang="en-AU" dirty="0" smtClean="0"/>
              <a:t>Anxiety/claustrophobia</a:t>
            </a:r>
          </a:p>
          <a:p>
            <a:r>
              <a:rPr lang="en-AU" dirty="0" smtClean="0"/>
              <a:t>Facial/nasal skin breakdown</a:t>
            </a:r>
          </a:p>
        </p:txBody>
      </p:sp>
    </p:spTree>
    <p:extLst>
      <p:ext uri="{BB962C8B-B14F-4D97-AF65-F5344CB8AC3E}">
        <p14:creationId xmlns:p14="http://schemas.microsoft.com/office/powerpoint/2010/main" val="1846947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Good for COPD + APO</a:t>
            </a:r>
          </a:p>
          <a:p>
            <a:r>
              <a:rPr lang="en-AU" dirty="0" smtClean="0"/>
              <a:t>Consider for other indications + no CI</a:t>
            </a:r>
          </a:p>
          <a:p>
            <a:r>
              <a:rPr lang="en-AU" dirty="0" smtClean="0"/>
              <a:t>Start at standard settings, and titrate</a:t>
            </a:r>
          </a:p>
          <a:p>
            <a:r>
              <a:rPr lang="en-AU" dirty="0" smtClean="0"/>
              <a:t>Monitor and wean/escalate as required</a:t>
            </a:r>
          </a:p>
          <a:p>
            <a:r>
              <a:rPr lang="en-AU" dirty="0" smtClean="0"/>
              <a:t>Consider sedation</a:t>
            </a:r>
          </a:p>
        </p:txBody>
      </p:sp>
    </p:spTree>
    <p:extLst>
      <p:ext uri="{BB962C8B-B14F-4D97-AF65-F5344CB8AC3E}">
        <p14:creationId xmlns:p14="http://schemas.microsoft.com/office/powerpoint/2010/main" val="1715016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References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 smtClean="0"/>
              <a:t>Uptodate</a:t>
            </a:r>
            <a:endParaRPr lang="en-AU" dirty="0" smtClean="0"/>
          </a:p>
          <a:p>
            <a:r>
              <a:rPr lang="en-AU" dirty="0" err="1" smtClean="0"/>
              <a:t>eMedicine</a:t>
            </a:r>
            <a:endParaRPr lang="en-AU" dirty="0" smtClean="0"/>
          </a:p>
          <a:p>
            <a:r>
              <a:rPr lang="en-AU" dirty="0" smtClean="0"/>
              <a:t>Guide for NIV using the </a:t>
            </a:r>
            <a:r>
              <a:rPr lang="en-AU" dirty="0" err="1" smtClean="0"/>
              <a:t>draeger</a:t>
            </a:r>
            <a:r>
              <a:rPr lang="en-AU" dirty="0" smtClean="0"/>
              <a:t> </a:t>
            </a:r>
            <a:r>
              <a:rPr lang="en-AU" dirty="0" err="1" smtClean="0"/>
              <a:t>oxylog</a:t>
            </a:r>
            <a:r>
              <a:rPr lang="en-AU" dirty="0" smtClean="0"/>
              <a:t> 3000plus</a:t>
            </a:r>
            <a:r>
              <a:rPr lang="en-AU" dirty="0"/>
              <a:t> </a:t>
            </a:r>
            <a:r>
              <a:rPr lang="en-AU" dirty="0" smtClean="0"/>
              <a:t>(LITFL, G </a:t>
            </a:r>
            <a:r>
              <a:rPr lang="en-AU" dirty="0" err="1" smtClean="0"/>
              <a:t>Douros</a:t>
            </a:r>
            <a:r>
              <a:rPr lang="en-AU" dirty="0" smtClean="0"/>
              <a:t>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50026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665</Words>
  <Application>Microsoft Office PowerPoint</Application>
  <PresentationFormat>On-screen Show (4:3)</PresentationFormat>
  <Paragraphs>157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NIV IN ED</vt:lpstr>
      <vt:lpstr>What we will cover today</vt:lpstr>
      <vt:lpstr>What we won’t cover today</vt:lpstr>
      <vt:lpstr>PowerPoint Presentation</vt:lpstr>
      <vt:lpstr>NIV</vt:lpstr>
      <vt:lpstr>Brief history</vt:lpstr>
      <vt:lpstr>Acute respiratory failure</vt:lpstr>
      <vt:lpstr>Why do we do it?</vt:lpstr>
      <vt:lpstr>What conditions can NIV be used in?</vt:lpstr>
      <vt:lpstr>COPD (eMedicine)</vt:lpstr>
      <vt:lpstr>APO (eMedicine)</vt:lpstr>
      <vt:lpstr>Absolute contraindications</vt:lpstr>
      <vt:lpstr>Other contraindications</vt:lpstr>
      <vt:lpstr>Pt selection</vt:lpstr>
      <vt:lpstr>PowerPoint Presentation</vt:lpstr>
      <vt:lpstr>PowerPoint Presentation</vt:lpstr>
      <vt:lpstr>Modes of ventilation</vt:lpstr>
      <vt:lpstr>Goals of initial therapy</vt:lpstr>
      <vt:lpstr>PowerPoint Presentation</vt:lpstr>
      <vt:lpstr>Titration</vt:lpstr>
      <vt:lpstr>PowerPoint Presentation</vt:lpstr>
      <vt:lpstr>PowerPoint Presentation</vt:lpstr>
      <vt:lpstr>Monitoring/weaning</vt:lpstr>
      <vt:lpstr>Success</vt:lpstr>
      <vt:lpstr>Failure</vt:lpstr>
      <vt:lpstr>Complications</vt:lpstr>
      <vt:lpstr>Summary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NIV</dc:title>
  <dc:creator>MVHEMER175</dc:creator>
  <cp:lastModifiedBy>Malcolm Anto</cp:lastModifiedBy>
  <cp:revision>27</cp:revision>
  <dcterms:created xsi:type="dcterms:W3CDTF">2006-08-16T00:00:00Z</dcterms:created>
  <dcterms:modified xsi:type="dcterms:W3CDTF">2017-02-02T05:16:02Z</dcterms:modified>
</cp:coreProperties>
</file>