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42"/>
  </p:notesMasterIdLst>
  <p:sldIdLst>
    <p:sldId id="256" r:id="rId2"/>
    <p:sldId id="272" r:id="rId3"/>
    <p:sldId id="296" r:id="rId4"/>
    <p:sldId id="274" r:id="rId5"/>
    <p:sldId id="285" r:id="rId6"/>
    <p:sldId id="261" r:id="rId7"/>
    <p:sldId id="262" r:id="rId8"/>
    <p:sldId id="263" r:id="rId9"/>
    <p:sldId id="287" r:id="rId10"/>
    <p:sldId id="320" r:id="rId11"/>
    <p:sldId id="258" r:id="rId12"/>
    <p:sldId id="286" r:id="rId13"/>
    <p:sldId id="259" r:id="rId14"/>
    <p:sldId id="297" r:id="rId15"/>
    <p:sldId id="267" r:id="rId16"/>
    <p:sldId id="268" r:id="rId17"/>
    <p:sldId id="264" r:id="rId18"/>
    <p:sldId id="321" r:id="rId19"/>
    <p:sldId id="298" r:id="rId20"/>
    <p:sldId id="299" r:id="rId21"/>
    <p:sldId id="301" r:id="rId22"/>
    <p:sldId id="302" r:id="rId23"/>
    <p:sldId id="304" r:id="rId24"/>
    <p:sldId id="305" r:id="rId25"/>
    <p:sldId id="306" r:id="rId26"/>
    <p:sldId id="307" r:id="rId27"/>
    <p:sldId id="308" r:id="rId28"/>
    <p:sldId id="309" r:id="rId29"/>
    <p:sldId id="310" r:id="rId30"/>
    <p:sldId id="311" r:id="rId31"/>
    <p:sldId id="312" r:id="rId32"/>
    <p:sldId id="313" r:id="rId33"/>
    <p:sldId id="314" r:id="rId34"/>
    <p:sldId id="315" r:id="rId35"/>
    <p:sldId id="316" r:id="rId36"/>
    <p:sldId id="317" r:id="rId37"/>
    <p:sldId id="318" r:id="rId38"/>
    <p:sldId id="319" r:id="rId39"/>
    <p:sldId id="271" r:id="rId40"/>
    <p:sldId id="27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642C7C-0856-4AC1-BDC6-1EFE491D0516}" type="datetimeFigureOut">
              <a:rPr lang="en-US" smtClean="0"/>
              <a:t>19/05/2020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DEDC8-6A47-45F7-A8C2-1F77B2803C7C}" type="slidenum">
              <a:rPr lang="en-US" smtClean="0"/>
              <a:t>‹#›</a:t>
            </a:fld>
            <a:endParaRPr lang="en-US"/>
          </a:p>
        </p:txBody>
      </p:sp>
    </p:spTree>
    <p:extLst>
      <p:ext uri="{BB962C8B-B14F-4D97-AF65-F5344CB8AC3E}">
        <p14:creationId xmlns:p14="http://schemas.microsoft.com/office/powerpoint/2010/main" val="2614901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13525" cy="3721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4BAF496-3AA7-4A16-9881-8233265A00D4}" type="slidenum">
              <a:rPr lang="en-AU" smtClean="0"/>
              <a:t>21</a:t>
            </a:fld>
            <a:endParaRPr lang="en-AU" dirty="0"/>
          </a:p>
        </p:txBody>
      </p:sp>
    </p:spTree>
    <p:extLst>
      <p:ext uri="{BB962C8B-B14F-4D97-AF65-F5344CB8AC3E}">
        <p14:creationId xmlns:p14="http://schemas.microsoft.com/office/powerpoint/2010/main" val="83978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13525" cy="3721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4BAF496-3AA7-4A16-9881-8233265A00D4}" type="slidenum">
              <a:rPr lang="en-AU" smtClean="0"/>
              <a:t>22</a:t>
            </a:fld>
            <a:endParaRPr lang="en-AU" dirty="0"/>
          </a:p>
        </p:txBody>
      </p:sp>
    </p:spTree>
    <p:extLst>
      <p:ext uri="{BB962C8B-B14F-4D97-AF65-F5344CB8AC3E}">
        <p14:creationId xmlns:p14="http://schemas.microsoft.com/office/powerpoint/2010/main" val="559739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bg1"/>
                </a:solidFill>
                <a:latin typeface="Helvetica" pitchFamily="34" charset="0"/>
              </a:defRPr>
            </a:lvl1pPr>
            <a:lvl2pPr marL="748720" indent="-287969" eaLnBrk="0" hangingPunct="0">
              <a:defRPr sz="3200">
                <a:solidFill>
                  <a:schemeClr val="bg1"/>
                </a:solidFill>
                <a:latin typeface="Helvetica" pitchFamily="34" charset="0"/>
              </a:defRPr>
            </a:lvl2pPr>
            <a:lvl3pPr marL="1151877" indent="-230375" eaLnBrk="0" hangingPunct="0">
              <a:defRPr sz="3200">
                <a:solidFill>
                  <a:schemeClr val="bg1"/>
                </a:solidFill>
                <a:latin typeface="Helvetica" pitchFamily="34" charset="0"/>
              </a:defRPr>
            </a:lvl3pPr>
            <a:lvl4pPr marL="1612627" indent="-230375" eaLnBrk="0" hangingPunct="0">
              <a:defRPr sz="3200">
                <a:solidFill>
                  <a:schemeClr val="bg1"/>
                </a:solidFill>
                <a:latin typeface="Helvetica" pitchFamily="34" charset="0"/>
              </a:defRPr>
            </a:lvl4pPr>
            <a:lvl5pPr marL="2073378" indent="-230375" eaLnBrk="0" hangingPunct="0">
              <a:defRPr sz="3200">
                <a:solidFill>
                  <a:schemeClr val="bg1"/>
                </a:solidFill>
                <a:latin typeface="Helvetica" pitchFamily="34" charset="0"/>
              </a:defRPr>
            </a:lvl5pPr>
            <a:lvl6pPr marL="2534129" indent="-230375" algn="ctr" eaLnBrk="0" fontAlgn="base" hangingPunct="0">
              <a:spcBef>
                <a:spcPct val="0"/>
              </a:spcBef>
              <a:spcAft>
                <a:spcPct val="0"/>
              </a:spcAft>
              <a:defRPr sz="3200">
                <a:solidFill>
                  <a:schemeClr val="bg1"/>
                </a:solidFill>
                <a:latin typeface="Helvetica" pitchFamily="34" charset="0"/>
              </a:defRPr>
            </a:lvl6pPr>
            <a:lvl7pPr marL="2994879" indent="-230375" algn="ctr" eaLnBrk="0" fontAlgn="base" hangingPunct="0">
              <a:spcBef>
                <a:spcPct val="0"/>
              </a:spcBef>
              <a:spcAft>
                <a:spcPct val="0"/>
              </a:spcAft>
              <a:defRPr sz="3200">
                <a:solidFill>
                  <a:schemeClr val="bg1"/>
                </a:solidFill>
                <a:latin typeface="Helvetica" pitchFamily="34" charset="0"/>
              </a:defRPr>
            </a:lvl7pPr>
            <a:lvl8pPr marL="3455630" indent="-230375" algn="ctr" eaLnBrk="0" fontAlgn="base" hangingPunct="0">
              <a:spcBef>
                <a:spcPct val="0"/>
              </a:spcBef>
              <a:spcAft>
                <a:spcPct val="0"/>
              </a:spcAft>
              <a:defRPr sz="3200">
                <a:solidFill>
                  <a:schemeClr val="bg1"/>
                </a:solidFill>
                <a:latin typeface="Helvetica" pitchFamily="34" charset="0"/>
              </a:defRPr>
            </a:lvl8pPr>
            <a:lvl9pPr marL="3916381" indent="-230375" algn="ctr" eaLnBrk="0" fontAlgn="base" hangingPunct="0">
              <a:spcBef>
                <a:spcPct val="0"/>
              </a:spcBef>
              <a:spcAft>
                <a:spcPct val="0"/>
              </a:spcAft>
              <a:defRPr sz="3200">
                <a:solidFill>
                  <a:schemeClr val="bg1"/>
                </a:solidFill>
                <a:latin typeface="Helvetica" pitchFamily="34" charset="0"/>
              </a:defRPr>
            </a:lvl9pPr>
          </a:lstStyle>
          <a:p>
            <a:pPr eaLnBrk="1" hangingPunct="1"/>
            <a:fld id="{930B047D-38A0-49C1-B273-BA6BEDC8E67C}" type="slidenum">
              <a:rPr lang="en-US" sz="1200">
                <a:solidFill>
                  <a:schemeClr val="tx1"/>
                </a:solidFill>
                <a:latin typeface="Arial" pitchFamily="34" charset="0"/>
              </a:rPr>
              <a:pPr eaLnBrk="1" hangingPunct="1"/>
              <a:t>30</a:t>
            </a:fld>
            <a:endParaRPr lang="en-US" sz="1200" dirty="0">
              <a:solidFill>
                <a:schemeClr val="tx1"/>
              </a:solidFill>
              <a:latin typeface="Arial" pitchFamily="34" charset="0"/>
            </a:endParaRPr>
          </a:p>
        </p:txBody>
      </p:sp>
      <p:sp>
        <p:nvSpPr>
          <p:cNvPr id="76803" name="Rectangle 7"/>
          <p:cNvSpPr txBox="1">
            <a:spLocks noGrp="1" noChangeArrowheads="1"/>
          </p:cNvSpPr>
          <p:nvPr/>
        </p:nvSpPr>
        <p:spPr bwMode="auto">
          <a:xfrm>
            <a:off x="3850445" y="9430090"/>
            <a:ext cx="2945659" cy="49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51" tIns="46075" rIns="92151" bIns="46075" anchor="b"/>
          <a:lstStyle>
            <a:lvl1pPr eaLnBrk="0" hangingPunct="0">
              <a:defRPr sz="3200">
                <a:solidFill>
                  <a:schemeClr val="bg1"/>
                </a:solidFill>
                <a:latin typeface="Helvetica" pitchFamily="34" charset="0"/>
              </a:defRPr>
            </a:lvl1pPr>
            <a:lvl2pPr marL="742950" indent="-285750" eaLnBrk="0" hangingPunct="0">
              <a:defRPr sz="3200">
                <a:solidFill>
                  <a:schemeClr val="bg1"/>
                </a:solidFill>
                <a:latin typeface="Helvetica" pitchFamily="34" charset="0"/>
              </a:defRPr>
            </a:lvl2pPr>
            <a:lvl3pPr marL="1143000" indent="-228600" eaLnBrk="0" hangingPunct="0">
              <a:defRPr sz="3200">
                <a:solidFill>
                  <a:schemeClr val="bg1"/>
                </a:solidFill>
                <a:latin typeface="Helvetica" pitchFamily="34" charset="0"/>
              </a:defRPr>
            </a:lvl3pPr>
            <a:lvl4pPr marL="1600200" indent="-228600" eaLnBrk="0" hangingPunct="0">
              <a:defRPr sz="3200">
                <a:solidFill>
                  <a:schemeClr val="bg1"/>
                </a:solidFill>
                <a:latin typeface="Helvetica" pitchFamily="34" charset="0"/>
              </a:defRPr>
            </a:lvl4pPr>
            <a:lvl5pPr marL="2057400" indent="-228600" eaLnBrk="0" hangingPunct="0">
              <a:defRPr sz="3200">
                <a:solidFill>
                  <a:schemeClr val="bg1"/>
                </a:solidFill>
                <a:latin typeface="Helvetica" pitchFamily="34" charset="0"/>
              </a:defRPr>
            </a:lvl5pPr>
            <a:lvl6pPr marL="2514600" indent="-228600" algn="ctr" eaLnBrk="0" fontAlgn="base" hangingPunct="0">
              <a:spcBef>
                <a:spcPct val="0"/>
              </a:spcBef>
              <a:spcAft>
                <a:spcPct val="0"/>
              </a:spcAft>
              <a:defRPr sz="3200">
                <a:solidFill>
                  <a:schemeClr val="bg1"/>
                </a:solidFill>
                <a:latin typeface="Helvetica" pitchFamily="34" charset="0"/>
              </a:defRPr>
            </a:lvl6pPr>
            <a:lvl7pPr marL="2971800" indent="-228600" algn="ctr" eaLnBrk="0" fontAlgn="base" hangingPunct="0">
              <a:spcBef>
                <a:spcPct val="0"/>
              </a:spcBef>
              <a:spcAft>
                <a:spcPct val="0"/>
              </a:spcAft>
              <a:defRPr sz="3200">
                <a:solidFill>
                  <a:schemeClr val="bg1"/>
                </a:solidFill>
                <a:latin typeface="Helvetica" pitchFamily="34" charset="0"/>
              </a:defRPr>
            </a:lvl7pPr>
            <a:lvl8pPr marL="3429000" indent="-228600" algn="ctr" eaLnBrk="0" fontAlgn="base" hangingPunct="0">
              <a:spcBef>
                <a:spcPct val="0"/>
              </a:spcBef>
              <a:spcAft>
                <a:spcPct val="0"/>
              </a:spcAft>
              <a:defRPr sz="3200">
                <a:solidFill>
                  <a:schemeClr val="bg1"/>
                </a:solidFill>
                <a:latin typeface="Helvetica" pitchFamily="34" charset="0"/>
              </a:defRPr>
            </a:lvl8pPr>
            <a:lvl9pPr marL="3886200" indent="-228600" algn="ctr" eaLnBrk="0" fontAlgn="base" hangingPunct="0">
              <a:spcBef>
                <a:spcPct val="0"/>
              </a:spcBef>
              <a:spcAft>
                <a:spcPct val="0"/>
              </a:spcAft>
              <a:defRPr sz="3200">
                <a:solidFill>
                  <a:schemeClr val="bg1"/>
                </a:solidFill>
                <a:latin typeface="Helvetica" pitchFamily="34" charset="0"/>
              </a:defRPr>
            </a:lvl9pPr>
          </a:lstStyle>
          <a:p>
            <a:pPr algn="r" eaLnBrk="1" hangingPunct="1"/>
            <a:fld id="{9384AC38-06E9-4D4D-BC91-42EF020D2588}" type="slidenum">
              <a:rPr lang="en-US" sz="1200">
                <a:solidFill>
                  <a:schemeClr val="tx1"/>
                </a:solidFill>
                <a:latin typeface="Arial" pitchFamily="34" charset="0"/>
                <a:ea typeface="ＭＳ Ｐゴシック" pitchFamily="34" charset="-128"/>
              </a:rPr>
              <a:pPr algn="r" eaLnBrk="1" hangingPunct="1"/>
              <a:t>30</a:t>
            </a:fld>
            <a:endParaRPr lang="en-US" sz="1200" dirty="0">
              <a:solidFill>
                <a:schemeClr val="tx1"/>
              </a:solidFill>
              <a:latin typeface="Arial" pitchFamily="34" charset="0"/>
              <a:ea typeface="ＭＳ Ｐゴシック" pitchFamily="34" charset="-128"/>
            </a:endParaRPr>
          </a:p>
        </p:txBody>
      </p:sp>
      <p:sp>
        <p:nvSpPr>
          <p:cNvPr id="76804" name="Rectangle 2"/>
          <p:cNvSpPr>
            <a:spLocks noGrp="1" noRot="1" noChangeAspect="1" noChangeArrowheads="1" noTextEdit="1"/>
          </p:cNvSpPr>
          <p:nvPr>
            <p:ph type="sldImg"/>
          </p:nvPr>
        </p:nvSpPr>
        <p:spPr>
          <a:ln/>
        </p:spPr>
      </p:sp>
      <p:sp>
        <p:nvSpPr>
          <p:cNvPr id="768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0375" indent="-230375" eaLnBrk="1" hangingPunct="1">
              <a:lnSpc>
                <a:spcPct val="90000"/>
              </a:lnSpc>
            </a:pPr>
            <a:r>
              <a:rPr lang="en-US" dirty="0" smtClean="0">
                <a:latin typeface="Arial" pitchFamily="34" charset="0"/>
                <a:cs typeface="Arial" pitchFamily="34" charset="0"/>
              </a:rPr>
              <a:t>Meeting the Patient</a:t>
            </a:r>
          </a:p>
          <a:p>
            <a:pPr marL="230375" indent="-230375" eaLnBrk="1" hangingPunct="1">
              <a:lnSpc>
                <a:spcPct val="90000"/>
              </a:lnSpc>
            </a:pPr>
            <a:r>
              <a:rPr lang="en-US" dirty="0" smtClean="0">
                <a:latin typeface="Arial" pitchFamily="34" charset="0"/>
              </a:rPr>
              <a:t>Review the patient’s admission notes</a:t>
            </a:r>
          </a:p>
          <a:p>
            <a:pPr marL="748720" lvl="1" indent="-287969" eaLnBrk="1" hangingPunct="1">
              <a:lnSpc>
                <a:spcPct val="90000"/>
              </a:lnSpc>
            </a:pPr>
            <a:r>
              <a:rPr lang="en-US" dirty="0" smtClean="0">
                <a:latin typeface="Arial" pitchFamily="34" charset="0"/>
              </a:rPr>
              <a:t>History and physical</a:t>
            </a:r>
          </a:p>
          <a:p>
            <a:pPr marL="748720" lvl="1" indent="-287969" eaLnBrk="1" hangingPunct="1">
              <a:lnSpc>
                <a:spcPct val="90000"/>
              </a:lnSpc>
            </a:pPr>
            <a:r>
              <a:rPr lang="en-US" dirty="0" smtClean="0">
                <a:latin typeface="Arial" pitchFamily="34" charset="0"/>
              </a:rPr>
              <a:t>Medication reconciliation</a:t>
            </a:r>
          </a:p>
          <a:p>
            <a:pPr marL="748720" lvl="1" indent="-287969" eaLnBrk="1" hangingPunct="1">
              <a:lnSpc>
                <a:spcPct val="90000"/>
              </a:lnSpc>
            </a:pPr>
            <a:r>
              <a:rPr lang="en-US" dirty="0" smtClean="0">
                <a:latin typeface="Arial" pitchFamily="34" charset="0"/>
              </a:rPr>
              <a:t>Preliminary plan of care</a:t>
            </a:r>
          </a:p>
          <a:p>
            <a:pPr marL="230375" indent="-230375" eaLnBrk="1" hangingPunct="1">
              <a:lnSpc>
                <a:spcPct val="90000"/>
              </a:lnSpc>
            </a:pPr>
            <a:r>
              <a:rPr lang="en-US" dirty="0" smtClean="0">
                <a:latin typeface="Arial" pitchFamily="34" charset="0"/>
              </a:rPr>
              <a:t>Meet the patient and family</a:t>
            </a:r>
          </a:p>
          <a:p>
            <a:pPr marL="748720" lvl="1" indent="-287969" eaLnBrk="1" hangingPunct="1">
              <a:lnSpc>
                <a:spcPct val="90000"/>
              </a:lnSpc>
            </a:pPr>
            <a:r>
              <a:rPr lang="en-US" dirty="0" smtClean="0">
                <a:latin typeface="Arial" pitchFamily="34" charset="0"/>
              </a:rPr>
              <a:t>Describe DA’s role</a:t>
            </a:r>
          </a:p>
          <a:p>
            <a:pPr marL="748720" lvl="1" indent="-287969" eaLnBrk="1" hangingPunct="1">
              <a:lnSpc>
                <a:spcPct val="90000"/>
              </a:lnSpc>
            </a:pPr>
            <a:r>
              <a:rPr lang="en-US" dirty="0" smtClean="0">
                <a:latin typeface="Arial" pitchFamily="34" charset="0"/>
              </a:rPr>
              <a:t>Assess concerns, including potential post-discharge needs</a:t>
            </a:r>
          </a:p>
          <a:p>
            <a:pPr marL="230375" indent="-230375" eaLnBrk="1" hangingPunct="1">
              <a:lnSpc>
                <a:spcPct val="90000"/>
              </a:lnSpc>
            </a:pPr>
            <a:r>
              <a:rPr lang="en-US" dirty="0" smtClean="0">
                <a:latin typeface="Arial" pitchFamily="34" charset="0"/>
              </a:rPr>
              <a:t>Initiate Patient Care Plan and checklist  </a:t>
            </a:r>
          </a:p>
          <a:p>
            <a:pPr marL="230375" indent="-230375" eaLnBrk="1" hangingPunct="1">
              <a:lnSpc>
                <a:spcPct val="90000"/>
              </a:lnSpc>
            </a:pP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1319069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bg1"/>
                </a:solidFill>
                <a:latin typeface="Helvetica" pitchFamily="34" charset="0"/>
              </a:defRPr>
            </a:lvl1pPr>
            <a:lvl2pPr marL="748720" indent="-287969" eaLnBrk="0" hangingPunct="0">
              <a:defRPr sz="3200">
                <a:solidFill>
                  <a:schemeClr val="bg1"/>
                </a:solidFill>
                <a:latin typeface="Helvetica" pitchFamily="34" charset="0"/>
              </a:defRPr>
            </a:lvl2pPr>
            <a:lvl3pPr marL="1151877" indent="-230375" eaLnBrk="0" hangingPunct="0">
              <a:defRPr sz="3200">
                <a:solidFill>
                  <a:schemeClr val="bg1"/>
                </a:solidFill>
                <a:latin typeface="Helvetica" pitchFamily="34" charset="0"/>
              </a:defRPr>
            </a:lvl3pPr>
            <a:lvl4pPr marL="1612627" indent="-230375" eaLnBrk="0" hangingPunct="0">
              <a:defRPr sz="3200">
                <a:solidFill>
                  <a:schemeClr val="bg1"/>
                </a:solidFill>
                <a:latin typeface="Helvetica" pitchFamily="34" charset="0"/>
              </a:defRPr>
            </a:lvl4pPr>
            <a:lvl5pPr marL="2073378" indent="-230375" eaLnBrk="0" hangingPunct="0">
              <a:defRPr sz="3200">
                <a:solidFill>
                  <a:schemeClr val="bg1"/>
                </a:solidFill>
                <a:latin typeface="Helvetica" pitchFamily="34" charset="0"/>
              </a:defRPr>
            </a:lvl5pPr>
            <a:lvl6pPr marL="2534129" indent="-230375" algn="ctr" eaLnBrk="0" fontAlgn="base" hangingPunct="0">
              <a:spcBef>
                <a:spcPct val="0"/>
              </a:spcBef>
              <a:spcAft>
                <a:spcPct val="0"/>
              </a:spcAft>
              <a:defRPr sz="3200">
                <a:solidFill>
                  <a:schemeClr val="bg1"/>
                </a:solidFill>
                <a:latin typeface="Helvetica" pitchFamily="34" charset="0"/>
              </a:defRPr>
            </a:lvl6pPr>
            <a:lvl7pPr marL="2994879" indent="-230375" algn="ctr" eaLnBrk="0" fontAlgn="base" hangingPunct="0">
              <a:spcBef>
                <a:spcPct val="0"/>
              </a:spcBef>
              <a:spcAft>
                <a:spcPct val="0"/>
              </a:spcAft>
              <a:defRPr sz="3200">
                <a:solidFill>
                  <a:schemeClr val="bg1"/>
                </a:solidFill>
                <a:latin typeface="Helvetica" pitchFamily="34" charset="0"/>
              </a:defRPr>
            </a:lvl7pPr>
            <a:lvl8pPr marL="3455630" indent="-230375" algn="ctr" eaLnBrk="0" fontAlgn="base" hangingPunct="0">
              <a:spcBef>
                <a:spcPct val="0"/>
              </a:spcBef>
              <a:spcAft>
                <a:spcPct val="0"/>
              </a:spcAft>
              <a:defRPr sz="3200">
                <a:solidFill>
                  <a:schemeClr val="bg1"/>
                </a:solidFill>
                <a:latin typeface="Helvetica" pitchFamily="34" charset="0"/>
              </a:defRPr>
            </a:lvl8pPr>
            <a:lvl9pPr marL="3916381" indent="-230375" algn="ctr" eaLnBrk="0" fontAlgn="base" hangingPunct="0">
              <a:spcBef>
                <a:spcPct val="0"/>
              </a:spcBef>
              <a:spcAft>
                <a:spcPct val="0"/>
              </a:spcAft>
              <a:defRPr sz="3200">
                <a:solidFill>
                  <a:schemeClr val="bg1"/>
                </a:solidFill>
                <a:latin typeface="Helvetica" pitchFamily="34" charset="0"/>
              </a:defRPr>
            </a:lvl9pPr>
          </a:lstStyle>
          <a:p>
            <a:pPr eaLnBrk="1" hangingPunct="1"/>
            <a:fld id="{E8067693-1D37-45C8-8C7F-190D9961C806}" type="slidenum">
              <a:rPr lang="en-US" sz="1200">
                <a:solidFill>
                  <a:schemeClr val="tx1"/>
                </a:solidFill>
                <a:latin typeface="Arial" pitchFamily="34" charset="0"/>
              </a:rPr>
              <a:pPr eaLnBrk="1" hangingPunct="1"/>
              <a:t>33</a:t>
            </a:fld>
            <a:endParaRPr lang="en-US" sz="1200" dirty="0">
              <a:solidFill>
                <a:schemeClr val="tx1"/>
              </a:solidFill>
              <a:latin typeface="Arial"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226589" y="4715908"/>
            <a:ext cx="6344497" cy="488137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Discharge Planning Rounds</a:t>
            </a:r>
          </a:p>
          <a:p>
            <a:pPr eaLnBrk="1" hangingPunct="1"/>
            <a:r>
              <a:rPr lang="en-US" dirty="0" smtClean="0">
                <a:latin typeface="Arial" pitchFamily="34" charset="0"/>
              </a:rPr>
              <a:t>Image: Photo of a team conducting rounds in a hospital.</a:t>
            </a:r>
          </a:p>
        </p:txBody>
      </p:sp>
    </p:spTree>
    <p:extLst>
      <p:ext uri="{BB962C8B-B14F-4D97-AF65-F5344CB8AC3E}">
        <p14:creationId xmlns:p14="http://schemas.microsoft.com/office/powerpoint/2010/main" val="2980576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58D62A9-AB8D-406A-8FA3-3685FBE525FF}" type="datetimeFigureOut">
              <a:rPr lang="en-AU" smtClean="0"/>
              <a:t>19/05/2020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134973533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58D62A9-AB8D-406A-8FA3-3685FBE525FF}" type="datetimeFigureOut">
              <a:rPr lang="en-AU" smtClean="0"/>
              <a:t>19/05/2020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2201628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8D62A9-AB8D-406A-8FA3-3685FBE525FF}" type="datetimeFigureOut">
              <a:rPr lang="en-AU" smtClean="0"/>
              <a:t>19/05/2020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404391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058D62A9-AB8D-406A-8FA3-3685FBE525FF}" type="datetimeFigureOut">
              <a:rPr lang="en-AU" smtClean="0"/>
              <a:t>19/05/2020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209378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058D62A9-AB8D-406A-8FA3-3685FBE525FF}" type="datetimeFigureOut">
              <a:rPr lang="en-AU" smtClean="0"/>
              <a:t>19/05/2020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162657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058D62A9-AB8D-406A-8FA3-3685FBE525FF}" type="datetimeFigureOut">
              <a:rPr lang="en-AU" smtClean="0"/>
              <a:t>19/05/2020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1733154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8D62A9-AB8D-406A-8FA3-3685FBE525FF}" type="datetimeFigureOut">
              <a:rPr lang="en-AU" smtClean="0"/>
              <a:t>19/05/2020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372628497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8D62A9-AB8D-406A-8FA3-3685FBE525FF}" type="datetimeFigureOut">
              <a:rPr lang="en-AU" smtClean="0"/>
              <a:t>19/05/2020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131012876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8D62A9-AB8D-406A-8FA3-3685FBE525FF}" type="datetimeFigureOut">
              <a:rPr lang="en-AU" smtClean="0"/>
              <a:t>19/05/2020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156742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58D62A9-AB8D-406A-8FA3-3685FBE525FF}" type="datetimeFigureOut">
              <a:rPr lang="en-AU" smtClean="0"/>
              <a:t>19/05/2020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4210191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58D62A9-AB8D-406A-8FA3-3685FBE525FF}" type="datetimeFigureOut">
              <a:rPr lang="en-AU" smtClean="0"/>
              <a:t>19/05/2020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895AC1D-5233-421D-BF5E-705590A0B771}" type="slidenum">
              <a:rPr lang="en-AU" smtClean="0"/>
              <a:t>‹#›</a:t>
            </a:fld>
            <a:endParaRPr lang="en-AU"/>
          </a:p>
        </p:txBody>
      </p:sp>
    </p:spTree>
    <p:extLst>
      <p:ext uri="{BB962C8B-B14F-4D97-AF65-F5344CB8AC3E}">
        <p14:creationId xmlns:p14="http://schemas.microsoft.com/office/powerpoint/2010/main" val="110208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D62A9-AB8D-406A-8FA3-3685FBE525FF}" type="datetimeFigureOut">
              <a:rPr lang="en-AU" smtClean="0"/>
              <a:t>19/05/2020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5AC1D-5233-421D-BF5E-705590A0B771}" type="slidenum">
              <a:rPr lang="en-AU" smtClean="0"/>
              <a:t>‹#›</a:t>
            </a:fld>
            <a:endParaRPr lang="en-AU"/>
          </a:p>
        </p:txBody>
      </p:sp>
    </p:spTree>
    <p:extLst>
      <p:ext uri="{BB962C8B-B14F-4D97-AF65-F5344CB8AC3E}">
        <p14:creationId xmlns:p14="http://schemas.microsoft.com/office/powerpoint/2010/main" val="368030271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spict.org.uk/abou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ihi.or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spict.org.uk/abou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01" y="1023867"/>
            <a:ext cx="11209762" cy="3349641"/>
          </a:xfrm>
        </p:spPr>
        <p:txBody>
          <a:bodyPr>
            <a:normAutofit/>
          </a:bodyPr>
          <a:lstStyle/>
          <a:p>
            <a:r>
              <a:rPr lang="en-AU" dirty="0" smtClean="0"/>
              <a:t>Introduction to palliative care at </a:t>
            </a:r>
            <a:br>
              <a:rPr lang="en-AU" dirty="0" smtClean="0"/>
            </a:br>
            <a:r>
              <a:rPr lang="en-AU" dirty="0" smtClean="0"/>
              <a:t>Northern Beaches Hospital</a:t>
            </a:r>
            <a:endParaRPr lang="en-AU" dirty="0"/>
          </a:p>
        </p:txBody>
      </p:sp>
      <p:sp>
        <p:nvSpPr>
          <p:cNvPr id="3" name="Subtitle 2"/>
          <p:cNvSpPr>
            <a:spLocks noGrp="1"/>
          </p:cNvSpPr>
          <p:nvPr>
            <p:ph type="subTitle" idx="1"/>
          </p:nvPr>
        </p:nvSpPr>
        <p:spPr>
          <a:xfrm>
            <a:off x="1357313" y="4282068"/>
            <a:ext cx="10357117" cy="2404482"/>
          </a:xfrm>
        </p:spPr>
        <p:txBody>
          <a:bodyPr>
            <a:normAutofit/>
          </a:bodyPr>
          <a:lstStyle/>
          <a:p>
            <a:r>
              <a:rPr lang="en-AU" b="1" dirty="0">
                <a:solidFill>
                  <a:schemeClr val="tx1"/>
                </a:solidFill>
              </a:rPr>
              <a:t>Dr Abbie Franklin</a:t>
            </a:r>
          </a:p>
          <a:p>
            <a:r>
              <a:rPr lang="en-AU" b="1" dirty="0">
                <a:solidFill>
                  <a:schemeClr val="tx1"/>
                </a:solidFill>
              </a:rPr>
              <a:t>Brigitte Karle</a:t>
            </a:r>
          </a:p>
          <a:p>
            <a:r>
              <a:rPr lang="en-AU" b="1" dirty="0">
                <a:solidFill>
                  <a:schemeClr val="tx1"/>
                </a:solidFill>
              </a:rPr>
              <a:t>Joanne </a:t>
            </a:r>
            <a:r>
              <a:rPr lang="en-AU" b="1" dirty="0" err="1">
                <a:solidFill>
                  <a:schemeClr val="tx1"/>
                </a:solidFill>
              </a:rPr>
              <a:t>Rainback</a:t>
            </a:r>
            <a:endParaRPr lang="en-AU" b="1" dirty="0">
              <a:solidFill>
                <a:schemeClr val="tx1"/>
              </a:solidFill>
            </a:endParaRPr>
          </a:p>
          <a:p>
            <a:r>
              <a:rPr lang="en-AU" b="1" dirty="0">
                <a:solidFill>
                  <a:schemeClr val="tx1"/>
                </a:solidFill>
              </a:rPr>
              <a:t>CNC Palliative Care</a:t>
            </a:r>
          </a:p>
          <a:p>
            <a:endParaRPr lang="en-AU" dirty="0"/>
          </a:p>
        </p:txBody>
      </p:sp>
    </p:spTree>
    <p:extLst>
      <p:ext uri="{BB962C8B-B14F-4D97-AF65-F5344CB8AC3E}">
        <p14:creationId xmlns:p14="http://schemas.microsoft.com/office/powerpoint/2010/main" val="3989260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The palliative care team at Northern Beaches</a:t>
            </a:r>
            <a:endParaRPr lang="en-AU" dirty="0"/>
          </a:p>
        </p:txBody>
      </p:sp>
      <p:sp>
        <p:nvSpPr>
          <p:cNvPr id="9" name="Content Placeholder 8"/>
          <p:cNvSpPr>
            <a:spLocks noGrp="1"/>
          </p:cNvSpPr>
          <p:nvPr>
            <p:ph idx="1"/>
          </p:nvPr>
        </p:nvSpPr>
        <p:spPr/>
        <p:txBody>
          <a:bodyPr/>
          <a:lstStyle/>
          <a:p>
            <a:r>
              <a:rPr lang="en-AU" dirty="0" smtClean="0"/>
              <a:t>Dr </a:t>
            </a:r>
            <a:r>
              <a:rPr lang="en-AU" dirty="0"/>
              <a:t>Abbie Franklin Staff </a:t>
            </a:r>
            <a:r>
              <a:rPr lang="en-AU" dirty="0" smtClean="0"/>
              <a:t>specialist (works 2 ½ days)</a:t>
            </a:r>
          </a:p>
          <a:p>
            <a:r>
              <a:rPr lang="en-AU" dirty="0" smtClean="0"/>
              <a:t>(Dr Peter Roach Staff Specialist) relieves annual leave</a:t>
            </a:r>
            <a:endParaRPr lang="en-AU" dirty="0"/>
          </a:p>
          <a:p>
            <a:r>
              <a:rPr lang="en-AU" dirty="0"/>
              <a:t>Brigitte Karle CNC </a:t>
            </a:r>
            <a:endParaRPr lang="en-AU" dirty="0" smtClean="0"/>
          </a:p>
          <a:p>
            <a:r>
              <a:rPr lang="en-AU" dirty="0" smtClean="0"/>
              <a:t>Joanne </a:t>
            </a:r>
            <a:r>
              <a:rPr lang="en-AU" dirty="0" err="1" smtClean="0"/>
              <a:t>Rainback</a:t>
            </a:r>
            <a:r>
              <a:rPr lang="en-AU" dirty="0" smtClean="0"/>
              <a:t> CNC</a:t>
            </a:r>
          </a:p>
          <a:p>
            <a:r>
              <a:rPr lang="en-AU" dirty="0" smtClean="0"/>
              <a:t>Consultative service </a:t>
            </a:r>
            <a:r>
              <a:rPr lang="en-AU" dirty="0"/>
              <a:t>5</a:t>
            </a:r>
            <a:r>
              <a:rPr lang="en-AU" dirty="0" smtClean="0"/>
              <a:t> days a week</a:t>
            </a:r>
          </a:p>
          <a:p>
            <a:r>
              <a:rPr lang="en-AU" dirty="0"/>
              <a:t>E</a:t>
            </a:r>
            <a:r>
              <a:rPr lang="en-AU" dirty="0" smtClean="0"/>
              <a:t>mployed by </a:t>
            </a:r>
            <a:r>
              <a:rPr lang="en-AU" dirty="0" err="1" smtClean="0"/>
              <a:t>HammondCare</a:t>
            </a:r>
            <a:r>
              <a:rPr lang="en-AU" dirty="0" smtClean="0"/>
              <a:t>, who contracts with </a:t>
            </a:r>
            <a:r>
              <a:rPr lang="en-AU" dirty="0" err="1" smtClean="0"/>
              <a:t>Healthscope</a:t>
            </a:r>
            <a:r>
              <a:rPr lang="en-AU" dirty="0" smtClean="0"/>
              <a:t> to provide this service.</a:t>
            </a:r>
          </a:p>
          <a:p>
            <a:pPr marL="0" indent="0">
              <a:buNone/>
            </a:pPr>
            <a:endParaRPr lang="en-AU" dirty="0" smtClean="0"/>
          </a:p>
          <a:p>
            <a:pPr marL="0" indent="0">
              <a:buNone/>
            </a:pPr>
            <a:endParaRPr lang="en-AU" dirty="0" smtClean="0"/>
          </a:p>
        </p:txBody>
      </p:sp>
    </p:spTree>
    <p:extLst>
      <p:ext uri="{BB962C8B-B14F-4D97-AF65-F5344CB8AC3E}">
        <p14:creationId xmlns:p14="http://schemas.microsoft.com/office/powerpoint/2010/main" val="17509723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to refer to Palliative Care</a:t>
            </a:r>
            <a:endParaRPr lang="en-AU" dirty="0"/>
          </a:p>
        </p:txBody>
      </p:sp>
      <p:sp>
        <p:nvSpPr>
          <p:cNvPr id="3" name="Content Placeholder 2"/>
          <p:cNvSpPr>
            <a:spLocks noGrp="1"/>
          </p:cNvSpPr>
          <p:nvPr>
            <p:ph idx="1"/>
          </p:nvPr>
        </p:nvSpPr>
        <p:spPr/>
        <p:txBody>
          <a:bodyPr/>
          <a:lstStyle/>
          <a:p>
            <a:endParaRPr lang="en-AU" dirty="0" smtClean="0"/>
          </a:p>
          <a:p>
            <a:r>
              <a:rPr lang="en-AU" dirty="0" smtClean="0"/>
              <a:t>0408 786 7099 5 days a week.</a:t>
            </a:r>
          </a:p>
          <a:p>
            <a:r>
              <a:rPr lang="en-AU" dirty="0" smtClean="0"/>
              <a:t>EMR palliative medicine referral.</a:t>
            </a:r>
          </a:p>
          <a:p>
            <a:r>
              <a:rPr lang="en-AU" dirty="0" smtClean="0"/>
              <a:t>Over the weekends there is NO ON CALL SERVICE.</a:t>
            </a:r>
            <a:endParaRPr lang="en-AU" dirty="0"/>
          </a:p>
        </p:txBody>
      </p:sp>
    </p:spTree>
    <p:extLst>
      <p:ext uri="{BB962C8B-B14F-4D97-AF65-F5344CB8AC3E}">
        <p14:creationId xmlns:p14="http://schemas.microsoft.com/office/powerpoint/2010/main" val="223701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points</a:t>
            </a:r>
            <a:endParaRPr lang="en-US" dirty="0"/>
          </a:p>
        </p:txBody>
      </p:sp>
      <p:sp>
        <p:nvSpPr>
          <p:cNvPr id="3" name="Content Placeholder 2"/>
          <p:cNvSpPr>
            <a:spLocks noGrp="1"/>
          </p:cNvSpPr>
          <p:nvPr>
            <p:ph sz="half" idx="1"/>
          </p:nvPr>
        </p:nvSpPr>
        <p:spPr>
          <a:xfrm>
            <a:off x="2057400" y="1600199"/>
            <a:ext cx="8770434" cy="4525963"/>
          </a:xfrm>
        </p:spPr>
        <p:txBody>
          <a:bodyPr>
            <a:normAutofit/>
          </a:bodyPr>
          <a:lstStyle/>
          <a:p>
            <a:endParaRPr lang="en-US" dirty="0" smtClean="0"/>
          </a:p>
          <a:p>
            <a:endParaRPr lang="en-US" dirty="0"/>
          </a:p>
          <a:p>
            <a:endParaRPr lang="en-US" dirty="0" smtClean="0"/>
          </a:p>
          <a:p>
            <a:r>
              <a:rPr lang="en-US" dirty="0" smtClean="0"/>
              <a:t>Palliative care is not only for cancer patients.</a:t>
            </a:r>
          </a:p>
          <a:p>
            <a:r>
              <a:rPr lang="en-US" dirty="0" smtClean="0"/>
              <a:t>We need to identify dying</a:t>
            </a:r>
          </a:p>
          <a:p>
            <a:r>
              <a:rPr lang="en-US" dirty="0" smtClean="0"/>
              <a:t>We need to relieve suffering</a:t>
            </a:r>
          </a:p>
          <a:p>
            <a:r>
              <a:rPr lang="en-US" dirty="0" smtClean="0"/>
              <a:t>Regular pain/symptom relief is better than PRN.</a:t>
            </a:r>
          </a:p>
          <a:p>
            <a:r>
              <a:rPr lang="en-US" dirty="0" smtClean="0"/>
              <a:t>We need to improve our communication skills.</a:t>
            </a:r>
          </a:p>
          <a:p>
            <a:pPr marL="0" indent="0">
              <a:buNone/>
            </a:pPr>
            <a:endParaRPr lang="en-US" dirty="0" smtClean="0"/>
          </a:p>
        </p:txBody>
      </p:sp>
    </p:spTree>
    <p:extLst>
      <p:ext uri="{BB962C8B-B14F-4D97-AF65-F5344CB8AC3E}">
        <p14:creationId xmlns:p14="http://schemas.microsoft.com/office/powerpoint/2010/main" val="387687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1756" y="568345"/>
            <a:ext cx="9362515" cy="1349665"/>
          </a:xfrm>
        </p:spPr>
        <p:txBody>
          <a:bodyPr/>
          <a:lstStyle/>
          <a:p>
            <a:r>
              <a:rPr lang="en-AU" b="1" i="1" dirty="0"/>
              <a:t>WHO Definition of Palliative Car</a:t>
            </a:r>
            <a:r>
              <a:rPr lang="en-AU" b="1" dirty="0"/>
              <a:t>e</a:t>
            </a:r>
            <a:endParaRPr lang="en-AU" dirty="0"/>
          </a:p>
        </p:txBody>
      </p:sp>
      <p:sp>
        <p:nvSpPr>
          <p:cNvPr id="3" name="Content Placeholder 2"/>
          <p:cNvSpPr>
            <a:spLocks noGrp="1"/>
          </p:cNvSpPr>
          <p:nvPr>
            <p:ph idx="1"/>
          </p:nvPr>
        </p:nvSpPr>
        <p:spPr/>
        <p:txBody>
          <a:bodyPr/>
          <a:lstStyle/>
          <a:p>
            <a:endParaRPr lang="en-AU" dirty="0" smtClean="0"/>
          </a:p>
          <a:p>
            <a:endParaRPr lang="en-AU" dirty="0"/>
          </a:p>
          <a:p>
            <a:r>
              <a:rPr lang="en-AU" dirty="0" smtClean="0"/>
              <a:t>Palliative </a:t>
            </a:r>
            <a:r>
              <a:rPr lang="en-AU" dirty="0"/>
              <a:t>care is an approach that improves </a:t>
            </a:r>
            <a:r>
              <a:rPr lang="en-AU" dirty="0">
                <a:solidFill>
                  <a:srgbClr val="FF0000"/>
                </a:solidFill>
              </a:rPr>
              <a:t>the quality of life</a:t>
            </a:r>
            <a:r>
              <a:rPr lang="en-AU" dirty="0"/>
              <a:t> of patients and their families facing the problem associated with </a:t>
            </a:r>
            <a:r>
              <a:rPr lang="en-AU" dirty="0">
                <a:solidFill>
                  <a:srgbClr val="FF0000"/>
                </a:solidFill>
              </a:rPr>
              <a:t>life-threatening illness, </a:t>
            </a:r>
            <a:endParaRPr lang="en-AU" dirty="0" smtClean="0">
              <a:solidFill>
                <a:srgbClr val="FF0000"/>
              </a:solidFill>
            </a:endParaRPr>
          </a:p>
          <a:p>
            <a:r>
              <a:rPr lang="en-AU" dirty="0" smtClean="0"/>
              <a:t>through </a:t>
            </a:r>
            <a:r>
              <a:rPr lang="en-AU" dirty="0"/>
              <a:t>the prevention and relief of suffering by means of early identification and impeccable assessment and treatment of pain and other problems, physical, psychosocial and spiritual. </a:t>
            </a:r>
          </a:p>
        </p:txBody>
      </p:sp>
    </p:spTree>
    <p:extLst>
      <p:ext uri="{BB962C8B-B14F-4D97-AF65-F5344CB8AC3E}">
        <p14:creationId xmlns:p14="http://schemas.microsoft.com/office/powerpoint/2010/main" val="293100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i="1" dirty="0"/>
              <a:t>WHO Definition of Palliative Car</a:t>
            </a:r>
            <a:r>
              <a:rPr lang="en-AU" b="1" dirty="0"/>
              <a:t>e</a:t>
            </a:r>
            <a:endParaRPr lang="en-AU" dirty="0"/>
          </a:p>
        </p:txBody>
      </p:sp>
      <p:sp>
        <p:nvSpPr>
          <p:cNvPr id="3" name="Content Placeholder 2"/>
          <p:cNvSpPr>
            <a:spLocks noGrp="1"/>
          </p:cNvSpPr>
          <p:nvPr>
            <p:ph idx="1"/>
          </p:nvPr>
        </p:nvSpPr>
        <p:spPr/>
        <p:txBody>
          <a:bodyPr>
            <a:normAutofit/>
          </a:bodyPr>
          <a:lstStyle/>
          <a:p>
            <a:pPr lvl="0"/>
            <a:endParaRPr lang="en-AU" dirty="0" smtClean="0"/>
          </a:p>
          <a:p>
            <a:pPr lvl="0"/>
            <a:r>
              <a:rPr lang="en-AU" dirty="0" smtClean="0"/>
              <a:t>provides </a:t>
            </a:r>
            <a:r>
              <a:rPr lang="en-AU" dirty="0"/>
              <a:t>relief from pain and other distressing symptoms;</a:t>
            </a:r>
          </a:p>
          <a:p>
            <a:pPr lvl="0"/>
            <a:r>
              <a:rPr lang="en-AU" b="1" dirty="0"/>
              <a:t>affirms life and regards dying as a normal process;</a:t>
            </a:r>
          </a:p>
          <a:p>
            <a:pPr lvl="0"/>
            <a:r>
              <a:rPr lang="en-AU" b="1" dirty="0"/>
              <a:t>intends neither to hasten or postpone death;</a:t>
            </a:r>
          </a:p>
          <a:p>
            <a:pPr lvl="0"/>
            <a:r>
              <a:rPr lang="en-AU" dirty="0"/>
              <a:t>integrates the </a:t>
            </a:r>
            <a:r>
              <a:rPr lang="en-AU" b="1" dirty="0"/>
              <a:t>psychological and spiritual </a:t>
            </a:r>
            <a:r>
              <a:rPr lang="en-AU" dirty="0"/>
              <a:t>aspects of patient care;</a:t>
            </a:r>
          </a:p>
          <a:p>
            <a:pPr lvl="0"/>
            <a:r>
              <a:rPr lang="en-AU" dirty="0"/>
              <a:t>offers a support system to help </a:t>
            </a:r>
            <a:r>
              <a:rPr lang="en-AU" b="1" dirty="0"/>
              <a:t>patients live </a:t>
            </a:r>
            <a:r>
              <a:rPr lang="en-AU" dirty="0"/>
              <a:t>as actively as possible until death</a:t>
            </a:r>
            <a:r>
              <a:rPr lang="en-AU" dirty="0" smtClean="0"/>
              <a:t>;</a:t>
            </a:r>
          </a:p>
          <a:p>
            <a:pPr marL="0" indent="0">
              <a:buNone/>
            </a:pPr>
            <a:r>
              <a:rPr lang="en-AU" sz="1200" dirty="0"/>
              <a:t>						www.who.int/cancer/</a:t>
            </a:r>
            <a:r>
              <a:rPr lang="en-AU" sz="1200" b="1" dirty="0"/>
              <a:t>palliative</a:t>
            </a:r>
            <a:r>
              <a:rPr lang="en-AU" sz="1200" dirty="0"/>
              <a:t>/</a:t>
            </a:r>
            <a:r>
              <a:rPr lang="en-AU" sz="1200" b="1" dirty="0"/>
              <a:t>definition</a:t>
            </a:r>
            <a:r>
              <a:rPr lang="en-AU" sz="1200" dirty="0"/>
              <a:t>/en/</a:t>
            </a:r>
          </a:p>
        </p:txBody>
      </p:sp>
    </p:spTree>
    <p:extLst>
      <p:ext uri="{BB962C8B-B14F-4D97-AF65-F5344CB8AC3E}">
        <p14:creationId xmlns:p14="http://schemas.microsoft.com/office/powerpoint/2010/main" val="293659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i="1" dirty="0"/>
              <a:t>WHO Definition of Palliative Car</a:t>
            </a:r>
            <a:r>
              <a:rPr lang="en-AU" b="1" dirty="0"/>
              <a:t>e</a:t>
            </a:r>
            <a:endParaRPr lang="en-AU" dirty="0"/>
          </a:p>
        </p:txBody>
      </p:sp>
      <p:sp>
        <p:nvSpPr>
          <p:cNvPr id="3" name="Content Placeholder 2"/>
          <p:cNvSpPr>
            <a:spLocks noGrp="1"/>
          </p:cNvSpPr>
          <p:nvPr>
            <p:ph idx="1"/>
          </p:nvPr>
        </p:nvSpPr>
        <p:spPr/>
        <p:txBody>
          <a:bodyPr>
            <a:normAutofit/>
          </a:bodyPr>
          <a:lstStyle/>
          <a:p>
            <a:pPr lvl="0"/>
            <a:r>
              <a:rPr lang="en-AU" sz="2400" dirty="0"/>
              <a:t>offers a support system to help the </a:t>
            </a:r>
            <a:r>
              <a:rPr lang="en-AU" sz="2400" b="1" dirty="0"/>
              <a:t>family</a:t>
            </a:r>
            <a:r>
              <a:rPr lang="en-AU" sz="2400" dirty="0"/>
              <a:t> cope during the </a:t>
            </a:r>
            <a:r>
              <a:rPr lang="en-AU" sz="2400" dirty="0" smtClean="0"/>
              <a:t>patient’s </a:t>
            </a:r>
            <a:r>
              <a:rPr lang="en-AU" sz="2400" dirty="0"/>
              <a:t>illness and in their own bereavement</a:t>
            </a:r>
            <a:r>
              <a:rPr lang="en-AU" sz="2400" dirty="0" smtClean="0"/>
              <a:t>;</a:t>
            </a:r>
          </a:p>
          <a:p>
            <a:pPr lvl="0"/>
            <a:endParaRPr lang="en-AU" sz="2400" dirty="0"/>
          </a:p>
          <a:p>
            <a:pPr lvl="0"/>
            <a:r>
              <a:rPr lang="en-AU" sz="2400" dirty="0"/>
              <a:t>uses a </a:t>
            </a:r>
            <a:r>
              <a:rPr lang="en-AU" sz="2400" b="1" dirty="0"/>
              <a:t>team approach </a:t>
            </a:r>
            <a:r>
              <a:rPr lang="en-AU" sz="2400" dirty="0"/>
              <a:t>to address the needs of patients and their families, including bereavement counselling, if indicated</a:t>
            </a:r>
            <a:r>
              <a:rPr lang="en-AU" sz="2400" dirty="0" smtClean="0"/>
              <a:t>;</a:t>
            </a:r>
          </a:p>
          <a:p>
            <a:pPr marL="0" indent="0">
              <a:buNone/>
            </a:pPr>
            <a:endParaRPr lang="en-AU" sz="2400" dirty="0"/>
          </a:p>
          <a:p>
            <a:pPr lvl="0"/>
            <a:r>
              <a:rPr lang="en-AU" sz="2400" dirty="0"/>
              <a:t>will enhance </a:t>
            </a:r>
            <a:r>
              <a:rPr lang="en-AU" sz="2400" b="1" dirty="0"/>
              <a:t>quality of life</a:t>
            </a:r>
            <a:r>
              <a:rPr lang="en-AU" sz="2400" dirty="0"/>
              <a:t>, and may also </a:t>
            </a:r>
            <a:r>
              <a:rPr lang="en-AU" sz="2400" b="1" dirty="0"/>
              <a:t>positively influence the course of illness</a:t>
            </a:r>
            <a:r>
              <a:rPr lang="en-AU" sz="2400" b="1" dirty="0" smtClean="0"/>
              <a:t>;</a:t>
            </a:r>
          </a:p>
          <a:p>
            <a:pPr marL="0" indent="0">
              <a:buNone/>
            </a:pPr>
            <a:r>
              <a:rPr lang="en-AU" sz="2400" b="1" dirty="0" smtClean="0"/>
              <a:t>									</a:t>
            </a:r>
            <a:r>
              <a:rPr lang="en-AU" b="1" dirty="0" smtClean="0"/>
              <a:t>										</a:t>
            </a:r>
            <a:endParaRPr lang="en-AU" dirty="0"/>
          </a:p>
        </p:txBody>
      </p:sp>
    </p:spTree>
    <p:extLst>
      <p:ext uri="{BB962C8B-B14F-4D97-AF65-F5344CB8AC3E}">
        <p14:creationId xmlns:p14="http://schemas.microsoft.com/office/powerpoint/2010/main" val="2795558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i="1" dirty="0" smtClean="0"/>
              <a:t>WHO Definition of Palliative Car</a:t>
            </a:r>
            <a:r>
              <a:rPr lang="en-AU" b="1" dirty="0" smtClean="0"/>
              <a:t>e</a:t>
            </a:r>
            <a:endParaRPr lang="en-AU" dirty="0"/>
          </a:p>
        </p:txBody>
      </p:sp>
      <p:sp>
        <p:nvSpPr>
          <p:cNvPr id="3" name="Content Placeholder 2"/>
          <p:cNvSpPr>
            <a:spLocks noGrp="1"/>
          </p:cNvSpPr>
          <p:nvPr>
            <p:ph idx="1"/>
          </p:nvPr>
        </p:nvSpPr>
        <p:spPr/>
        <p:txBody>
          <a:bodyPr/>
          <a:lstStyle/>
          <a:p>
            <a:pPr lvl="0"/>
            <a:endParaRPr lang="en-AU" dirty="0" smtClean="0"/>
          </a:p>
          <a:p>
            <a:pPr lvl="0"/>
            <a:r>
              <a:rPr lang="en-AU" dirty="0" smtClean="0"/>
              <a:t>is applicable </a:t>
            </a:r>
            <a:r>
              <a:rPr lang="en-AU" b="1" dirty="0" smtClean="0"/>
              <a:t>early in the course of illness</a:t>
            </a:r>
            <a:r>
              <a:rPr lang="en-AU" dirty="0" smtClean="0"/>
              <a:t>, in conjunction with other therapies that are intended to prolong life, such as chemotherapy or radiation therapy, </a:t>
            </a:r>
          </a:p>
          <a:p>
            <a:endParaRPr lang="en-AU" dirty="0" smtClean="0"/>
          </a:p>
          <a:p>
            <a:r>
              <a:rPr lang="en-AU" dirty="0" smtClean="0"/>
              <a:t>and includes </a:t>
            </a:r>
            <a:r>
              <a:rPr lang="en-AU" b="1" dirty="0" smtClean="0"/>
              <a:t>those investigations </a:t>
            </a:r>
            <a:r>
              <a:rPr lang="en-AU" dirty="0" smtClean="0"/>
              <a:t>needed to better understand and manage distressing clinical complications</a:t>
            </a:r>
            <a:r>
              <a:rPr lang="en-AU" dirty="0"/>
              <a:t>. </a:t>
            </a:r>
            <a:endParaRPr lang="en-AU" dirty="0" smtClean="0"/>
          </a:p>
          <a:p>
            <a:pPr marL="0" indent="0">
              <a:buNone/>
            </a:pPr>
            <a:r>
              <a:rPr lang="en-AU" sz="1200" dirty="0"/>
              <a:t>					</a:t>
            </a:r>
            <a:r>
              <a:rPr lang="en-AU" sz="1200" dirty="0" smtClean="0"/>
              <a:t>/</a:t>
            </a:r>
            <a:endParaRPr lang="en-AU" sz="1200" dirty="0"/>
          </a:p>
          <a:p>
            <a:pPr lvl="0"/>
            <a:endParaRPr lang="en-AU" dirty="0" smtClean="0"/>
          </a:p>
          <a:p>
            <a:pPr lvl="0"/>
            <a:endParaRPr lang="en-AU" dirty="0" smtClean="0"/>
          </a:p>
          <a:p>
            <a:endParaRPr lang="en-AU" dirty="0"/>
          </a:p>
        </p:txBody>
      </p:sp>
    </p:spTree>
    <p:extLst>
      <p:ext uri="{BB962C8B-B14F-4D97-AF65-F5344CB8AC3E}">
        <p14:creationId xmlns:p14="http://schemas.microsoft.com/office/powerpoint/2010/main" val="2365478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Other benefits of early introduction of palliative care</a:t>
            </a:r>
            <a:endParaRPr lang="en-AU" dirty="0"/>
          </a:p>
        </p:txBody>
      </p:sp>
      <p:sp>
        <p:nvSpPr>
          <p:cNvPr id="3" name="Content Placeholder 2"/>
          <p:cNvSpPr>
            <a:spLocks noGrp="1"/>
          </p:cNvSpPr>
          <p:nvPr>
            <p:ph idx="1"/>
          </p:nvPr>
        </p:nvSpPr>
        <p:spPr/>
        <p:txBody>
          <a:bodyPr/>
          <a:lstStyle/>
          <a:p>
            <a:r>
              <a:rPr lang="en-AU" dirty="0" smtClean="0"/>
              <a:t>Improved health related quality of life</a:t>
            </a:r>
          </a:p>
          <a:p>
            <a:r>
              <a:rPr lang="en-AU" dirty="0" smtClean="0"/>
              <a:t>Improved symptom management</a:t>
            </a:r>
          </a:p>
          <a:p>
            <a:r>
              <a:rPr lang="en-AU" dirty="0" smtClean="0"/>
              <a:t>People stay at home longer .</a:t>
            </a:r>
          </a:p>
          <a:p>
            <a:r>
              <a:rPr lang="en-AU" dirty="0" smtClean="0"/>
              <a:t>More discussions from patients to their families and doctors about what their wishes are.</a:t>
            </a:r>
          </a:p>
          <a:p>
            <a:r>
              <a:rPr lang="en-AU" dirty="0" smtClean="0"/>
              <a:t>More people die in their place of choice.</a:t>
            </a:r>
          </a:p>
          <a:p>
            <a:r>
              <a:rPr lang="en-AU" dirty="0" smtClean="0"/>
              <a:t>It may even prolong life (</a:t>
            </a:r>
            <a:r>
              <a:rPr lang="en-AU" dirty="0" err="1" smtClean="0"/>
              <a:t>Temel</a:t>
            </a:r>
            <a:r>
              <a:rPr lang="en-AU" dirty="0" smtClean="0"/>
              <a:t> et al sentinel work, 2010)</a:t>
            </a:r>
            <a:endParaRPr lang="en-AU" dirty="0"/>
          </a:p>
        </p:txBody>
      </p:sp>
    </p:spTree>
    <p:extLst>
      <p:ext uri="{BB962C8B-B14F-4D97-AF65-F5344CB8AC3E}">
        <p14:creationId xmlns:p14="http://schemas.microsoft.com/office/powerpoint/2010/main" val="2800990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 between NBH and community</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smtClean="0"/>
              <a:t>1. May be known to the community team.(NSLHD)</a:t>
            </a:r>
          </a:p>
          <a:p>
            <a:r>
              <a:rPr lang="en-US" dirty="0" smtClean="0"/>
              <a:t>Northern Beaches: situated in Mona Vale:</a:t>
            </a:r>
          </a:p>
          <a:p>
            <a:r>
              <a:rPr lang="en-US" dirty="0" smtClean="0"/>
              <a:t>Greenwich: for North Shore patients.</a:t>
            </a:r>
          </a:p>
          <a:p>
            <a:r>
              <a:rPr lang="en-US" dirty="0" err="1" smtClean="0"/>
              <a:t>Neringah</a:t>
            </a:r>
            <a:r>
              <a:rPr lang="en-US" dirty="0" smtClean="0"/>
              <a:t> (</a:t>
            </a:r>
            <a:r>
              <a:rPr lang="en-US" dirty="0" err="1" smtClean="0"/>
              <a:t>Wahroonga</a:t>
            </a:r>
            <a:r>
              <a:rPr lang="en-US" dirty="0" smtClean="0"/>
              <a:t>) for patients from St Ives to Castle Hill.</a:t>
            </a:r>
          </a:p>
          <a:p>
            <a:r>
              <a:rPr lang="en-US" dirty="0" smtClean="0"/>
              <a:t> a team of doctors, nurses, OTs , social workers, etc.</a:t>
            </a:r>
          </a:p>
          <a:p>
            <a:r>
              <a:rPr lang="en-US" dirty="0" smtClean="0"/>
              <a:t>A consultative service.</a:t>
            </a:r>
          </a:p>
          <a:p>
            <a:pPr marL="0" indent="0">
              <a:buNone/>
            </a:pPr>
            <a:endParaRPr lang="en-US" dirty="0" smtClean="0"/>
          </a:p>
          <a:p>
            <a:pPr marL="0" indent="0">
              <a:buNone/>
            </a:pPr>
            <a:r>
              <a:rPr lang="en-US" dirty="0"/>
              <a:t>2</a:t>
            </a:r>
            <a:r>
              <a:rPr lang="en-US" dirty="0" smtClean="0"/>
              <a:t>. May have an ambulance plan, stating “Do not return to hospital”.</a:t>
            </a:r>
          </a:p>
          <a:p>
            <a:r>
              <a:rPr lang="en-US" dirty="0" smtClean="0"/>
              <a:t>Why do they come here?</a:t>
            </a:r>
          </a:p>
          <a:p>
            <a:r>
              <a:rPr lang="en-US" dirty="0" smtClean="0"/>
              <a:t>Family override ambos (symptoms not well controlled.)</a:t>
            </a:r>
          </a:p>
          <a:p>
            <a:r>
              <a:rPr lang="en-US" dirty="0" smtClean="0"/>
              <a:t>Scared of them dying at home.</a:t>
            </a:r>
          </a:p>
          <a:p>
            <a:r>
              <a:rPr lang="en-US" dirty="0" smtClean="0"/>
              <a:t>No bed at the PCU.</a:t>
            </a:r>
          </a:p>
          <a:p>
            <a:r>
              <a:rPr lang="en-US" dirty="0" smtClean="0"/>
              <a:t>Middle of the night admissions unusual to PCU (better to transfer straight from home).</a:t>
            </a:r>
          </a:p>
          <a:p>
            <a:r>
              <a:rPr lang="en-US" dirty="0" smtClean="0"/>
              <a:t>Can be transferred DIRECTLY from ED to PCU if known to the community palliative care team.</a:t>
            </a:r>
            <a:endParaRPr lang="en-US" dirty="0"/>
          </a:p>
        </p:txBody>
      </p:sp>
    </p:spTree>
    <p:extLst>
      <p:ext uri="{BB962C8B-B14F-4D97-AF65-F5344CB8AC3E}">
        <p14:creationId xmlns:p14="http://schemas.microsoft.com/office/powerpoint/2010/main" val="4041138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do we need palliative care in an acute hospital?</a:t>
            </a:r>
            <a:endParaRPr lang="en-AU" dirty="0"/>
          </a:p>
        </p:txBody>
      </p:sp>
      <p:sp>
        <p:nvSpPr>
          <p:cNvPr id="3" name="Content Placeholder 2"/>
          <p:cNvSpPr>
            <a:spLocks noGrp="1"/>
          </p:cNvSpPr>
          <p:nvPr>
            <p:ph idx="1"/>
          </p:nvPr>
        </p:nvSpPr>
        <p:spPr/>
        <p:txBody>
          <a:bodyPr/>
          <a:lstStyle/>
          <a:p>
            <a:endParaRPr lang="en-AU" dirty="0" smtClean="0"/>
          </a:p>
          <a:p>
            <a:r>
              <a:rPr lang="en-AU" dirty="0" smtClean="0"/>
              <a:t>Because it is important to recognise when a person is approaching end of life.</a:t>
            </a:r>
          </a:p>
          <a:p>
            <a:r>
              <a:rPr lang="en-AU" dirty="0" smtClean="0"/>
              <a:t>It matters how people die.</a:t>
            </a:r>
          </a:p>
          <a:p>
            <a:r>
              <a:rPr lang="en-AU" dirty="0" smtClean="0"/>
              <a:t>It matters to them and to their families.</a:t>
            </a:r>
          </a:p>
          <a:p>
            <a:r>
              <a:rPr lang="en-AU" dirty="0" smtClean="0"/>
              <a:t>Futile treatment / “freeway” to ICU is not always the best place for older , frail people with advanced disease.</a:t>
            </a:r>
          </a:p>
        </p:txBody>
      </p:sp>
    </p:spTree>
    <p:extLst>
      <p:ext uri="{BB962C8B-B14F-4D97-AF65-F5344CB8AC3E}">
        <p14:creationId xmlns:p14="http://schemas.microsoft.com/office/powerpoint/2010/main" val="639838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1026" name="Picture 2" descr="Image result for cicely saunders quotes"/>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72703" y="1825625"/>
            <a:ext cx="924659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187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Recognising dying</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Identifying </a:t>
            </a:r>
            <a:r>
              <a:rPr lang="en-AU" dirty="0"/>
              <a:t>which patients are approaching the end-of-life phase is crucial to delivering appropriate health care. </a:t>
            </a:r>
            <a:endParaRPr lang="en-AU" dirty="0" smtClean="0"/>
          </a:p>
          <a:p>
            <a:r>
              <a:rPr lang="en-AU" dirty="0" smtClean="0"/>
              <a:t>Recognition </a:t>
            </a:r>
            <a:r>
              <a:rPr lang="en-AU" dirty="0"/>
              <a:t>of end of life allows patients and families to plan for inevitable death</a:t>
            </a:r>
            <a:r>
              <a:rPr lang="en-AU" dirty="0" smtClean="0"/>
              <a:t>.</a:t>
            </a:r>
          </a:p>
          <a:p>
            <a:r>
              <a:rPr lang="en-AU" dirty="0"/>
              <a:t>Many people state that they prefer honest and upfront conversations about prognosis so that preparation for the end of life can begin. </a:t>
            </a:r>
            <a:endParaRPr lang="en-AU" dirty="0" smtClean="0"/>
          </a:p>
          <a:p>
            <a:r>
              <a:rPr lang="en-AU" b="1" dirty="0"/>
              <a:t>However only around 14% of Australians have completed an advance care directive.</a:t>
            </a:r>
            <a:endParaRPr lang="en-AU" dirty="0"/>
          </a:p>
          <a:p>
            <a:r>
              <a:rPr lang="en-AU" dirty="0"/>
              <a:t>This means that for many patients and families’ conversations about end-of-life choices will happen for the first time during a health crisis or </a:t>
            </a:r>
            <a:r>
              <a:rPr lang="en-AU" b="1" dirty="0"/>
              <a:t>when you ask</a:t>
            </a:r>
            <a:r>
              <a:rPr lang="en-AU" dirty="0"/>
              <a:t>.</a:t>
            </a:r>
          </a:p>
          <a:p>
            <a:endParaRPr lang="en-AU" dirty="0"/>
          </a:p>
        </p:txBody>
      </p:sp>
    </p:spTree>
    <p:extLst>
      <p:ext uri="{BB962C8B-B14F-4D97-AF65-F5344CB8AC3E}">
        <p14:creationId xmlns:p14="http://schemas.microsoft.com/office/powerpoint/2010/main" val="1636308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03094" y="134834"/>
            <a:ext cx="7128792" cy="6624736"/>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7941534" y="6297905"/>
            <a:ext cx="2726467" cy="461665"/>
          </a:xfrm>
          <a:prstGeom prst="rect">
            <a:avLst/>
          </a:prstGeom>
          <a:solidFill>
            <a:schemeClr val="bg1"/>
          </a:solidFill>
        </p:spPr>
        <p:txBody>
          <a:bodyPr wrap="square">
            <a:spAutoFit/>
          </a:bodyPr>
          <a:lstStyle/>
          <a:p>
            <a:r>
              <a:rPr lang="en-AU" sz="1400" b="1" dirty="0">
                <a:latin typeface="Calibri Light" panose="020F0302020204030204" pitchFamily="34" charset="0"/>
                <a:cs typeface="Calibri Light" panose="020F0302020204030204" pitchFamily="34" charset="0"/>
                <a:hlinkClick r:id="rId3"/>
              </a:rPr>
              <a:t>http://www.spict.org.uk/about</a:t>
            </a:r>
            <a:r>
              <a:rPr lang="en-AU" sz="2400" dirty="0">
                <a:latin typeface="Calibri Light" panose="020F0302020204030204" pitchFamily="34" charset="0"/>
                <a:cs typeface="Calibri Light" panose="020F0302020204030204" pitchFamily="34" charset="0"/>
                <a:hlinkClick r:id="rId3"/>
              </a:rPr>
              <a:t>/</a:t>
            </a:r>
            <a:r>
              <a:rPr lang="en-AU" sz="2400" dirty="0">
                <a:latin typeface="Calibri Light" panose="020F0302020204030204" pitchFamily="34" charset="0"/>
                <a:cs typeface="Calibri Light" panose="020F0302020204030204" pitchFamily="34" charset="0"/>
              </a:rPr>
              <a:t> </a:t>
            </a:r>
          </a:p>
        </p:txBody>
      </p:sp>
      <p:pic>
        <p:nvPicPr>
          <p:cNvPr id="6" name="Picture 5"/>
          <p:cNvPicPr>
            <a:picLocks noChangeAspect="1"/>
          </p:cNvPicPr>
          <p:nvPr/>
        </p:nvPicPr>
        <p:blipFill>
          <a:blip r:embed="rId4"/>
          <a:stretch>
            <a:fillRect/>
          </a:stretch>
        </p:blipFill>
        <p:spPr>
          <a:xfrm>
            <a:off x="8581560" y="4546793"/>
            <a:ext cx="2990850" cy="1533525"/>
          </a:xfrm>
          <a:prstGeom prst="rect">
            <a:avLst/>
          </a:prstGeom>
        </p:spPr>
      </p:pic>
    </p:spTree>
    <p:extLst>
      <p:ext uri="{BB962C8B-B14F-4D97-AF65-F5344CB8AC3E}">
        <p14:creationId xmlns:p14="http://schemas.microsoft.com/office/powerpoint/2010/main" val="810675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Therapies with the potential for overuse</a:t>
            </a:r>
            <a:endParaRPr lang="en-AU" dirty="0"/>
          </a:p>
        </p:txBody>
      </p:sp>
      <p:sp>
        <p:nvSpPr>
          <p:cNvPr id="3" name="Content Placeholder 2"/>
          <p:cNvSpPr>
            <a:spLocks noGrp="1"/>
          </p:cNvSpPr>
          <p:nvPr>
            <p:ph idx="1"/>
          </p:nvPr>
        </p:nvSpPr>
        <p:spPr/>
        <p:txBody>
          <a:bodyPr/>
          <a:lstStyle/>
          <a:p>
            <a:r>
              <a:rPr lang="en-AU" dirty="0" smtClean="0"/>
              <a:t>Chemotherapy.</a:t>
            </a:r>
          </a:p>
          <a:p>
            <a:r>
              <a:rPr lang="en-AU" dirty="0" smtClean="0"/>
              <a:t>Radiotherapy.</a:t>
            </a:r>
          </a:p>
          <a:p>
            <a:r>
              <a:rPr lang="en-AU" dirty="0" smtClean="0"/>
              <a:t>Life sustaining therapies.</a:t>
            </a:r>
          </a:p>
          <a:p>
            <a:r>
              <a:rPr lang="en-AU" dirty="0" smtClean="0"/>
              <a:t>Imaging.</a:t>
            </a:r>
          </a:p>
          <a:p>
            <a:r>
              <a:rPr lang="en-AU" dirty="0" smtClean="0"/>
              <a:t>Blood testing.</a:t>
            </a:r>
          </a:p>
          <a:p>
            <a:r>
              <a:rPr lang="en-AU" dirty="0" smtClean="0"/>
              <a:t>Non-beneficial medication.</a:t>
            </a:r>
          </a:p>
          <a:p>
            <a:endParaRPr lang="en-AU" dirty="0"/>
          </a:p>
        </p:txBody>
      </p:sp>
    </p:spTree>
    <p:extLst>
      <p:ext uri="{BB962C8B-B14F-4D97-AF65-F5344CB8AC3E}">
        <p14:creationId xmlns:p14="http://schemas.microsoft.com/office/powerpoint/2010/main" val="2314783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Potentially underused interventions</a:t>
            </a:r>
            <a:endParaRPr lang="en-AU" dirty="0"/>
          </a:p>
        </p:txBody>
      </p:sp>
      <p:sp>
        <p:nvSpPr>
          <p:cNvPr id="3" name="Content Placeholder 2"/>
          <p:cNvSpPr>
            <a:spLocks noGrp="1"/>
          </p:cNvSpPr>
          <p:nvPr>
            <p:ph idx="1"/>
          </p:nvPr>
        </p:nvSpPr>
        <p:spPr/>
        <p:txBody>
          <a:bodyPr/>
          <a:lstStyle/>
          <a:p>
            <a:endParaRPr lang="en-AU" dirty="0" smtClean="0"/>
          </a:p>
          <a:p>
            <a:r>
              <a:rPr lang="en-AU" dirty="0" smtClean="0"/>
              <a:t>Early conversations about patients care goals and values.</a:t>
            </a:r>
          </a:p>
          <a:p>
            <a:r>
              <a:rPr lang="en-AU" dirty="0" smtClean="0"/>
              <a:t>Family support.</a:t>
            </a:r>
          </a:p>
          <a:p>
            <a:r>
              <a:rPr lang="en-AU" dirty="0" smtClean="0"/>
              <a:t>Carefully titrated pain control with follow up.</a:t>
            </a:r>
          </a:p>
          <a:p>
            <a:r>
              <a:rPr lang="en-AU" dirty="0" err="1" smtClean="0"/>
              <a:t>Nonpain</a:t>
            </a:r>
            <a:r>
              <a:rPr lang="en-AU" dirty="0" smtClean="0"/>
              <a:t> symptom management.</a:t>
            </a:r>
          </a:p>
          <a:p>
            <a:r>
              <a:rPr lang="en-AU" dirty="0" smtClean="0"/>
              <a:t>Psychosocial and spiritual support.</a:t>
            </a:r>
            <a:endParaRPr lang="en-AU" dirty="0"/>
          </a:p>
        </p:txBody>
      </p:sp>
    </p:spTree>
    <p:extLst>
      <p:ext uri="{BB962C8B-B14F-4D97-AF65-F5344CB8AC3E}">
        <p14:creationId xmlns:p14="http://schemas.microsoft.com/office/powerpoint/2010/main" val="23261059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1026" name="Picture 2" descr="Image - 5 Important elemen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33492" y="557561"/>
            <a:ext cx="6869151" cy="5619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432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17839" y="131805"/>
            <a:ext cx="11829534" cy="6631460"/>
          </a:xfrm>
          <a:prstGeom prst="rect">
            <a:avLst/>
          </a:prstGeom>
        </p:spPr>
      </p:pic>
    </p:spTree>
    <p:extLst>
      <p:ext uri="{BB962C8B-B14F-4D97-AF65-F5344CB8AC3E}">
        <p14:creationId xmlns:p14="http://schemas.microsoft.com/office/powerpoint/2010/main" val="637991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08487" y="1556792"/>
            <a:ext cx="7772400" cy="1584176"/>
          </a:xfrm>
        </p:spPr>
        <p:txBody>
          <a:bodyPr>
            <a:noAutofit/>
          </a:bodyPr>
          <a:lstStyle/>
          <a:p>
            <a:pPr algn="r"/>
            <a:r>
              <a:rPr lang="en-AU" sz="5400" dirty="0">
                <a:solidFill>
                  <a:schemeClr val="accent5">
                    <a:lumMod val="50000"/>
                  </a:schemeClr>
                </a:solidFill>
                <a:latin typeface="Calibri Light" panose="020F0302020204030204" pitchFamily="34" charset="0"/>
                <a:cs typeface="Calibri Light" panose="020F0302020204030204" pitchFamily="34" charset="0"/>
              </a:rPr>
              <a:t>Introducing the AMBER care bundle: how it works </a:t>
            </a:r>
          </a:p>
        </p:txBody>
      </p:sp>
      <p:sp>
        <p:nvSpPr>
          <p:cNvPr id="3" name="Subtitle 2"/>
          <p:cNvSpPr>
            <a:spLocks noGrp="1"/>
          </p:cNvSpPr>
          <p:nvPr>
            <p:ph type="subTitle" idx="1"/>
          </p:nvPr>
        </p:nvSpPr>
        <p:spPr>
          <a:xfrm>
            <a:off x="7392144" y="6412268"/>
            <a:ext cx="3168352" cy="288031"/>
          </a:xfrm>
        </p:spPr>
        <p:txBody>
          <a:bodyPr>
            <a:normAutofit/>
          </a:bodyPr>
          <a:lstStyle/>
          <a:p>
            <a:r>
              <a:rPr lang="en-AU" sz="1100" dirty="0">
                <a:latin typeface="Calibri Light" panose="020F0302020204030204" pitchFamily="34" charset="0"/>
                <a:cs typeface="Calibri Light" panose="020F0302020204030204" pitchFamily="34" charset="0"/>
              </a:rPr>
              <a:t>© 2013 Guy’s &amp; St. Thomas’ NHS Foundation Trust</a:t>
            </a:r>
          </a:p>
        </p:txBody>
      </p:sp>
      <p:sp>
        <p:nvSpPr>
          <p:cNvPr id="5" name="Subtitle 2"/>
          <p:cNvSpPr txBox="1">
            <a:spLocks/>
          </p:cNvSpPr>
          <p:nvPr/>
        </p:nvSpPr>
        <p:spPr>
          <a:xfrm>
            <a:off x="5159897" y="3284984"/>
            <a:ext cx="5120991" cy="21332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buNone/>
            </a:pPr>
            <a:r>
              <a:rPr lang="en-AU" sz="2300" b="1" dirty="0">
                <a:solidFill>
                  <a:srgbClr val="FFC000"/>
                </a:solidFill>
                <a:latin typeface="Calibri Light" panose="020F0302020204030204" pitchFamily="34" charset="0"/>
                <a:cs typeface="Calibri Light" panose="020F0302020204030204" pitchFamily="34" charset="0"/>
              </a:rPr>
              <a:t>A</a:t>
            </a:r>
            <a:r>
              <a:rPr lang="en-AU" sz="2300" b="1" dirty="0">
                <a:latin typeface="Calibri Light" panose="020F0302020204030204" pitchFamily="34" charset="0"/>
                <a:cs typeface="Calibri Light" panose="020F0302020204030204" pitchFamily="34" charset="0"/>
              </a:rPr>
              <a:t>ssessment </a:t>
            </a:r>
          </a:p>
          <a:p>
            <a:pPr marL="0" indent="0">
              <a:spcBef>
                <a:spcPts val="600"/>
              </a:spcBef>
              <a:buNone/>
            </a:pPr>
            <a:r>
              <a:rPr lang="en-AU" sz="2300" b="1" dirty="0">
                <a:solidFill>
                  <a:srgbClr val="FFC000"/>
                </a:solidFill>
                <a:latin typeface="Calibri Light" panose="020F0302020204030204" pitchFamily="34" charset="0"/>
                <a:cs typeface="Calibri Light" panose="020F0302020204030204" pitchFamily="34" charset="0"/>
              </a:rPr>
              <a:t>M</a:t>
            </a:r>
            <a:r>
              <a:rPr lang="en-AU" sz="2300" b="1" dirty="0">
                <a:latin typeface="Calibri Light" panose="020F0302020204030204" pitchFamily="34" charset="0"/>
                <a:cs typeface="Calibri Light" panose="020F0302020204030204" pitchFamily="34" charset="0"/>
              </a:rPr>
              <a:t>anagement </a:t>
            </a:r>
          </a:p>
          <a:p>
            <a:pPr marL="0" indent="0">
              <a:spcBef>
                <a:spcPts val="600"/>
              </a:spcBef>
              <a:buNone/>
            </a:pPr>
            <a:r>
              <a:rPr lang="en-AU" sz="2300" b="1" dirty="0">
                <a:solidFill>
                  <a:srgbClr val="FFC000"/>
                </a:solidFill>
                <a:latin typeface="Calibri Light" panose="020F0302020204030204" pitchFamily="34" charset="0"/>
                <a:cs typeface="Calibri Light" panose="020F0302020204030204" pitchFamily="34" charset="0"/>
              </a:rPr>
              <a:t>B</a:t>
            </a:r>
            <a:r>
              <a:rPr lang="en-AU" sz="2300" b="1" dirty="0">
                <a:latin typeface="Calibri Light" panose="020F0302020204030204" pitchFamily="34" charset="0"/>
                <a:cs typeface="Calibri Light" panose="020F0302020204030204" pitchFamily="34" charset="0"/>
              </a:rPr>
              <a:t>est Practice </a:t>
            </a:r>
          </a:p>
          <a:p>
            <a:pPr marL="0" indent="0">
              <a:spcBef>
                <a:spcPts val="600"/>
              </a:spcBef>
              <a:buNone/>
            </a:pPr>
            <a:r>
              <a:rPr lang="en-AU" sz="2300" b="1" dirty="0">
                <a:solidFill>
                  <a:srgbClr val="FFC000"/>
                </a:solidFill>
                <a:latin typeface="Calibri Light" panose="020F0302020204030204" pitchFamily="34" charset="0"/>
                <a:cs typeface="Calibri Light" panose="020F0302020204030204" pitchFamily="34" charset="0"/>
              </a:rPr>
              <a:t>E</a:t>
            </a:r>
            <a:r>
              <a:rPr lang="en-AU" sz="2300" b="1" dirty="0">
                <a:latin typeface="Calibri Light" panose="020F0302020204030204" pitchFamily="34" charset="0"/>
                <a:cs typeface="Calibri Light" panose="020F0302020204030204" pitchFamily="34" charset="0"/>
              </a:rPr>
              <a:t>ngagement of patients/carers for patients </a:t>
            </a:r>
            <a:r>
              <a:rPr lang="en-AU" sz="2300" b="1" dirty="0">
                <a:solidFill>
                  <a:srgbClr val="FFC000"/>
                </a:solidFill>
                <a:latin typeface="Calibri Light" panose="020F0302020204030204" pitchFamily="34" charset="0"/>
                <a:cs typeface="Calibri Light" panose="020F0302020204030204" pitchFamily="34" charset="0"/>
              </a:rPr>
              <a:t>R</a:t>
            </a:r>
            <a:r>
              <a:rPr lang="en-AU" sz="2300" b="1" dirty="0">
                <a:latin typeface="Calibri Light" panose="020F0302020204030204" pitchFamily="34" charset="0"/>
                <a:cs typeface="Calibri Light" panose="020F0302020204030204" pitchFamily="34" charset="0"/>
              </a:rPr>
              <a:t>ecovery </a:t>
            </a:r>
            <a:r>
              <a:rPr lang="en-AU" sz="2300" b="1" dirty="0">
                <a:solidFill>
                  <a:schemeClr val="bg1"/>
                </a:solidFill>
                <a:latin typeface="Calibri Light" panose="020F0302020204030204" pitchFamily="34" charset="0"/>
                <a:cs typeface="Calibri Light" panose="020F0302020204030204" pitchFamily="34" charset="0"/>
              </a:rPr>
              <a:t>is uncertain</a:t>
            </a:r>
          </a:p>
        </p:txBody>
      </p:sp>
    </p:spTree>
    <p:extLst>
      <p:ext uri="{BB962C8B-B14F-4D97-AF65-F5344CB8AC3E}">
        <p14:creationId xmlns:p14="http://schemas.microsoft.com/office/powerpoint/2010/main" val="11992369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91544" y="202630"/>
            <a:ext cx="8169342" cy="850106"/>
          </a:xfrm>
        </p:spPr>
        <p:txBody>
          <a:bodyPr>
            <a:normAutofit/>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How we die in NSW – the case for change  </a:t>
            </a:r>
          </a:p>
        </p:txBody>
      </p:sp>
      <p:pic>
        <p:nvPicPr>
          <p:cNvPr id="6"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52697" y="1347731"/>
            <a:ext cx="2335279" cy="3303406"/>
          </a:xfrm>
          <a:prstGeom prst="rect">
            <a:avLst/>
          </a:prstGeom>
          <a:ln>
            <a:solidFill>
              <a:schemeClr val="tx1">
                <a:lumMod val="50000"/>
                <a:lumOff val="50000"/>
              </a:schemeClr>
            </a:solidFill>
          </a:ln>
          <a:effectLst>
            <a:outerShdw blurRad="292100" dist="139700" dir="2700000" algn="tl" rotWithShape="0">
              <a:srgbClr val="333333">
                <a:alpha val="65000"/>
              </a:srgbClr>
            </a:outerShdw>
          </a:effectLst>
        </p:spPr>
      </p:pic>
      <p:sp>
        <p:nvSpPr>
          <p:cNvPr id="7" name="Rectangle 6"/>
          <p:cNvSpPr/>
          <p:nvPr/>
        </p:nvSpPr>
        <p:spPr>
          <a:xfrm>
            <a:off x="1919536" y="1052737"/>
            <a:ext cx="5760640" cy="5139869"/>
          </a:xfrm>
          <a:prstGeom prst="rect">
            <a:avLst/>
          </a:prstGeom>
        </p:spPr>
        <p:txBody>
          <a:bodyPr wrap="square">
            <a:spAutoFit/>
          </a:bodyPr>
          <a:lstStyle/>
          <a:p>
            <a:pPr marL="342900" indent="-342900">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Report* examined cost &amp; utilisation of 37,000 people who died in 2011/12 and were hospitalised </a:t>
            </a:r>
            <a:r>
              <a:rPr lang="en-AU" sz="2000" dirty="0">
                <a:solidFill>
                  <a:srgbClr val="FF0000"/>
                </a:solidFill>
                <a:latin typeface="Calibri Light" panose="020F0302020204030204" pitchFamily="34" charset="0"/>
                <a:cs typeface="Calibri Light" panose="020F0302020204030204" pitchFamily="34" charset="0"/>
              </a:rPr>
              <a:t>in their last year of life</a:t>
            </a:r>
          </a:p>
          <a:p>
            <a:pPr marL="342900" indent="-342900">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Average </a:t>
            </a:r>
            <a:r>
              <a:rPr lang="en-AU" sz="2000" dirty="0">
                <a:solidFill>
                  <a:srgbClr val="FF0000"/>
                </a:solidFill>
                <a:latin typeface="Calibri Light" panose="020F0302020204030204" pitchFamily="34" charset="0"/>
                <a:cs typeface="Calibri Light" panose="020F0302020204030204" pitchFamily="34" charset="0"/>
              </a:rPr>
              <a:t>4 admissions </a:t>
            </a:r>
            <a:r>
              <a:rPr lang="en-AU" sz="2000" dirty="0">
                <a:latin typeface="Calibri Light" panose="020F0302020204030204" pitchFamily="34" charset="0"/>
                <a:cs typeface="Calibri Light" panose="020F0302020204030204" pitchFamily="34" charset="0"/>
              </a:rPr>
              <a:t>with average LOS of 10 days (average LOS = 4 days) </a:t>
            </a:r>
          </a:p>
          <a:p>
            <a:pPr marL="342900" indent="-342900">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Approx. 984,000 bed days at cost of just over $900 million</a:t>
            </a:r>
            <a:endParaRPr lang="en-US" sz="2000" dirty="0">
              <a:latin typeface="Calibri Light" panose="020F0302020204030204" pitchFamily="34" charset="0"/>
              <a:cs typeface="Calibri Light" panose="020F0302020204030204" pitchFamily="34" charset="0"/>
            </a:endParaRPr>
          </a:p>
          <a:p>
            <a:pPr marL="342900" indent="-342900">
              <a:buClr>
                <a:srgbClr val="FFC000"/>
              </a:buClr>
              <a:buFont typeface="Wingdings" panose="05000000000000000000" pitchFamily="2" charset="2"/>
              <a:buChar char="§"/>
            </a:pPr>
            <a:r>
              <a:rPr lang="en-US" sz="2000" dirty="0">
                <a:latin typeface="Calibri Light" panose="020F0302020204030204" pitchFamily="34" charset="0"/>
                <a:cs typeface="Calibri Light" panose="020F0302020204030204" pitchFamily="34" charset="0"/>
              </a:rPr>
              <a:t>High proportion of emergency / unplanned admissions</a:t>
            </a:r>
          </a:p>
          <a:p>
            <a:pPr marL="342900" indent="-342900">
              <a:buClr>
                <a:srgbClr val="FFC000"/>
              </a:buClr>
              <a:buFont typeface="Wingdings" panose="05000000000000000000" pitchFamily="2" charset="2"/>
              <a:buChar char="§"/>
            </a:pPr>
            <a:r>
              <a:rPr lang="en-GB" sz="2000" dirty="0">
                <a:latin typeface="Calibri Light" panose="020F0302020204030204" pitchFamily="34" charset="0"/>
                <a:cs typeface="Calibri Light" panose="020F0302020204030204" pitchFamily="34" charset="0"/>
              </a:rPr>
              <a:t>NSW BTF data </a:t>
            </a:r>
            <a:r>
              <a:rPr lang="en-AU" sz="2000" dirty="0">
                <a:latin typeface="Calibri Light" panose="020F0302020204030204" pitchFamily="34" charset="0"/>
                <a:cs typeface="Calibri Light" panose="020F0302020204030204" pitchFamily="34" charset="0"/>
              </a:rPr>
              <a:t>shows </a:t>
            </a:r>
            <a:r>
              <a:rPr lang="en-AU" sz="2000" dirty="0">
                <a:solidFill>
                  <a:srgbClr val="FF0000"/>
                </a:solidFill>
                <a:latin typeface="Calibri Light" panose="020F0302020204030204" pitchFamily="34" charset="0"/>
                <a:cs typeface="Calibri Light" panose="020F0302020204030204" pitchFamily="34" charset="0"/>
              </a:rPr>
              <a:t>up to 30% of Rapid Response calls are for patients who are dying as a natural and unpreventable progression of their illness</a:t>
            </a:r>
          </a:p>
          <a:p>
            <a:pPr marL="342900" indent="-342900">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Lack of a standardised approach in the last days of life </a:t>
            </a:r>
          </a:p>
          <a:p>
            <a:pPr marL="342900" indent="-342900">
              <a:buClr>
                <a:srgbClr val="FFC000"/>
              </a:buClr>
              <a:buFont typeface="Wingdings" panose="05000000000000000000" pitchFamily="2" charset="2"/>
              <a:buChar char="§"/>
            </a:pPr>
            <a:endParaRPr lang="en-AU" sz="2400" dirty="0">
              <a:latin typeface="Calibri Light" panose="020F0302020204030204" pitchFamily="34" charset="0"/>
              <a:cs typeface="Calibri Light" panose="020F0302020204030204" pitchFamily="34" charset="0"/>
            </a:endParaRPr>
          </a:p>
          <a:p>
            <a:pPr>
              <a:buClr>
                <a:srgbClr val="FFC000"/>
              </a:buClr>
            </a:pPr>
            <a:endParaRPr lang="en-US" sz="2400" dirty="0">
              <a:latin typeface="Calibri Light" panose="020F0302020204030204" pitchFamily="34" charset="0"/>
              <a:cs typeface="Calibri Light" panose="020F0302020204030204" pitchFamily="34" charset="0"/>
            </a:endParaRPr>
          </a:p>
        </p:txBody>
      </p:sp>
      <p:cxnSp>
        <p:nvCxnSpPr>
          <p:cNvPr id="8" name="Straight Connector 7"/>
          <p:cNvCxnSpPr/>
          <p:nvPr/>
        </p:nvCxnSpPr>
        <p:spPr>
          <a:xfrm>
            <a:off x="1991544" y="908720"/>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8217726" y="6460299"/>
            <a:ext cx="1943161" cy="261610"/>
          </a:xfrm>
          <a:prstGeom prst="rect">
            <a:avLst/>
          </a:prstGeom>
        </p:spPr>
        <p:txBody>
          <a:bodyPr wrap="none">
            <a:spAutoFit/>
          </a:bodyPr>
          <a:lstStyle/>
          <a:p>
            <a:r>
              <a:rPr lang="en-AU" sz="1100" dirty="0">
                <a:latin typeface="Calibri Light" panose="020F0302020204030204" pitchFamily="34" charset="0"/>
                <a:cs typeface="Calibri Light" panose="020F0302020204030204" pitchFamily="34" charset="0"/>
              </a:rPr>
              <a:t>*ACI – Diagnostic report, 2014 </a:t>
            </a:r>
          </a:p>
        </p:txBody>
      </p:sp>
    </p:spTree>
    <p:extLst>
      <p:ext uri="{BB962C8B-B14F-4D97-AF65-F5344CB8AC3E}">
        <p14:creationId xmlns:p14="http://schemas.microsoft.com/office/powerpoint/2010/main" val="11557287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19536" y="0"/>
            <a:ext cx="7200900" cy="1136821"/>
          </a:xfrm>
        </p:spPr>
        <p:txBody>
          <a:bodyPr>
            <a:normAutofit fontScale="90000"/>
          </a:bodyPr>
          <a:lstStyle/>
          <a:p>
            <a:pPr algn="ctr">
              <a:buClr>
                <a:srgbClr val="FFC000"/>
              </a:buClr>
            </a:pPr>
            <a:r>
              <a:rPr lang="en-AU" sz="1800" dirty="0" smtClean="0">
                <a:solidFill>
                  <a:schemeClr val="accent5">
                    <a:lumMod val="50000"/>
                  </a:schemeClr>
                </a:solidFill>
                <a:latin typeface="Calibri Light" panose="020F0302020204030204" pitchFamily="34" charset="0"/>
                <a:cs typeface="Calibri Light" panose="020F0302020204030204" pitchFamily="34" charset="0"/>
              </a:rPr>
              <a:t/>
            </a:r>
            <a:br>
              <a:rPr lang="en-AU" sz="1800" dirty="0" smtClean="0">
                <a:solidFill>
                  <a:schemeClr val="accent5">
                    <a:lumMod val="50000"/>
                  </a:schemeClr>
                </a:solidFill>
                <a:latin typeface="Calibri Light" panose="020F0302020204030204" pitchFamily="34" charset="0"/>
                <a:cs typeface="Calibri Light" panose="020F0302020204030204" pitchFamily="34" charset="0"/>
              </a:rPr>
            </a:br>
            <a:r>
              <a:rPr lang="en-AU" sz="1800" dirty="0" smtClean="0">
                <a:solidFill>
                  <a:schemeClr val="accent5">
                    <a:lumMod val="50000"/>
                  </a:schemeClr>
                </a:solidFill>
                <a:latin typeface="Calibri Light" panose="020F0302020204030204" pitchFamily="34" charset="0"/>
                <a:cs typeface="Calibri Light" panose="020F0302020204030204" pitchFamily="34" charset="0"/>
              </a:rPr>
              <a:t>The </a:t>
            </a:r>
            <a:r>
              <a:rPr lang="en-AU" sz="1800" dirty="0">
                <a:solidFill>
                  <a:schemeClr val="accent5">
                    <a:lumMod val="50000"/>
                  </a:schemeClr>
                </a:solidFill>
                <a:latin typeface="Calibri Light" panose="020F0302020204030204" pitchFamily="34" charset="0"/>
                <a:cs typeface="Calibri Light" panose="020F0302020204030204" pitchFamily="34" charset="0"/>
              </a:rPr>
              <a:t>case for </a:t>
            </a:r>
            <a:r>
              <a:rPr lang="en-AU" sz="1800" dirty="0" smtClean="0">
                <a:solidFill>
                  <a:schemeClr val="accent5">
                    <a:lumMod val="50000"/>
                  </a:schemeClr>
                </a:solidFill>
                <a:latin typeface="Calibri Light" panose="020F0302020204030204" pitchFamily="34" charset="0"/>
                <a:cs typeface="Calibri Light" panose="020F0302020204030204" pitchFamily="34" charset="0"/>
              </a:rPr>
              <a:t>change at NBH:</a:t>
            </a:r>
            <a:br>
              <a:rPr lang="en-AU" sz="1800" dirty="0" smtClean="0">
                <a:solidFill>
                  <a:schemeClr val="accent5">
                    <a:lumMod val="50000"/>
                  </a:schemeClr>
                </a:solidFill>
                <a:latin typeface="Calibri Light" panose="020F0302020204030204" pitchFamily="34" charset="0"/>
                <a:cs typeface="Calibri Light" panose="020F0302020204030204" pitchFamily="34" charset="0"/>
              </a:rPr>
            </a:br>
            <a:r>
              <a:rPr lang="en-AU" sz="1800" b="1" i="1" dirty="0" smtClean="0">
                <a:solidFill>
                  <a:schemeClr val="accent1"/>
                </a:solidFill>
                <a:latin typeface="Calibri Light" panose="020F0302020204030204" pitchFamily="34" charset="0"/>
                <a:cs typeface="Calibri Light" panose="020F0302020204030204" pitchFamily="34" charset="0"/>
              </a:rPr>
              <a:t>Admitted </a:t>
            </a:r>
            <a:r>
              <a:rPr lang="en-AU" sz="1800" b="1" i="1" dirty="0">
                <a:solidFill>
                  <a:schemeClr val="accent1"/>
                </a:solidFill>
                <a:latin typeface="Calibri Light" panose="020F0302020204030204" pitchFamily="34" charset="0"/>
                <a:cs typeface="Calibri Light" panose="020F0302020204030204" pitchFamily="34" charset="0"/>
              </a:rPr>
              <a:t>Patient Death Screening Tool. (CEC) Audit conducted </a:t>
            </a:r>
            <a:br>
              <a:rPr lang="en-AU" sz="1800" b="1" i="1" dirty="0">
                <a:solidFill>
                  <a:schemeClr val="accent1"/>
                </a:solidFill>
                <a:latin typeface="Calibri Light" panose="020F0302020204030204" pitchFamily="34" charset="0"/>
                <a:cs typeface="Calibri Light" panose="020F0302020204030204" pitchFamily="34" charset="0"/>
              </a:rPr>
            </a:br>
            <a:r>
              <a:rPr lang="en-AU" sz="1800" b="1" i="1" dirty="0">
                <a:solidFill>
                  <a:schemeClr val="accent1"/>
                </a:solidFill>
                <a:latin typeface="Calibri Light" panose="020F0302020204030204" pitchFamily="34" charset="0"/>
                <a:cs typeface="Calibri Light" panose="020F0302020204030204" pitchFamily="34" charset="0"/>
              </a:rPr>
              <a:t>Random sample of 20 NBH Inpatient Adult Deaths from November 2019 </a:t>
            </a:r>
            <a:br>
              <a:rPr lang="en-AU" sz="1800" b="1" i="1" dirty="0">
                <a:solidFill>
                  <a:schemeClr val="accent1"/>
                </a:solidFill>
                <a:latin typeface="Calibri Light" panose="020F0302020204030204" pitchFamily="34" charset="0"/>
                <a:cs typeface="Calibri Light" panose="020F0302020204030204" pitchFamily="34" charset="0"/>
              </a:rPr>
            </a:br>
            <a:endParaRPr lang="en-AU" sz="3600" dirty="0">
              <a:solidFill>
                <a:schemeClr val="accent5">
                  <a:lumMod val="50000"/>
                </a:schemeClr>
              </a:solidFill>
              <a:latin typeface="Calibri Light" panose="020F0302020204030204" pitchFamily="34" charset="0"/>
              <a:cs typeface="Calibri Light" panose="020F0302020204030204" pitchFamily="34" charset="0"/>
            </a:endParaRPr>
          </a:p>
        </p:txBody>
      </p:sp>
      <p:sp>
        <p:nvSpPr>
          <p:cNvPr id="4" name="Content Placeholder 3"/>
          <p:cNvSpPr>
            <a:spLocks noGrp="1"/>
          </p:cNvSpPr>
          <p:nvPr>
            <p:ph idx="1"/>
          </p:nvPr>
        </p:nvSpPr>
        <p:spPr>
          <a:xfrm>
            <a:off x="1919536" y="855468"/>
            <a:ext cx="8424936" cy="5597868"/>
          </a:xfrm>
        </p:spPr>
        <p:txBody>
          <a:bodyPr>
            <a:normAutofit fontScale="25000" lnSpcReduction="20000"/>
          </a:bodyPr>
          <a:lstStyle/>
          <a:p>
            <a:endParaRPr lang="en-US" sz="8000" dirty="0"/>
          </a:p>
          <a:p>
            <a:r>
              <a:rPr lang="en-US" sz="8000" dirty="0">
                <a:solidFill>
                  <a:srgbClr val="00B050"/>
                </a:solidFill>
                <a:latin typeface="+mj-lt"/>
              </a:rPr>
              <a:t>15 % </a:t>
            </a:r>
            <a:r>
              <a:rPr lang="en-US" sz="8000" dirty="0">
                <a:latin typeface="+mj-lt"/>
              </a:rPr>
              <a:t>of Patients had YELLOW Zone observations or additional criteria in the 24 hours prior to death and a Clinical Review or other CERS call documented </a:t>
            </a:r>
          </a:p>
          <a:p>
            <a:pPr marL="0" indent="0">
              <a:buNone/>
            </a:pPr>
            <a:endParaRPr lang="en-US" sz="8000" dirty="0">
              <a:latin typeface="+mj-lt"/>
            </a:endParaRPr>
          </a:p>
          <a:p>
            <a:r>
              <a:rPr lang="en-US" sz="8000" dirty="0">
                <a:solidFill>
                  <a:srgbClr val="FF0000"/>
                </a:solidFill>
                <a:latin typeface="+mj-lt"/>
              </a:rPr>
              <a:t>45% of Patient had RED Zone observations or additional criteria in the 24 hours prior to death and a Rapid Response call documented</a:t>
            </a:r>
          </a:p>
          <a:p>
            <a:pPr marL="0" indent="0">
              <a:buNone/>
            </a:pPr>
            <a:endParaRPr lang="en-US" sz="8000" dirty="0">
              <a:latin typeface="+mj-lt"/>
            </a:endParaRPr>
          </a:p>
          <a:p>
            <a:r>
              <a:rPr lang="en-US" sz="8000" dirty="0">
                <a:solidFill>
                  <a:srgbClr val="00B050"/>
                </a:solidFill>
                <a:latin typeface="+mj-lt"/>
              </a:rPr>
              <a:t>75 % </a:t>
            </a:r>
            <a:r>
              <a:rPr lang="en-US" sz="8000" dirty="0">
                <a:latin typeface="+mj-lt"/>
              </a:rPr>
              <a:t>of patients had symptoms of patient discomfort or distress documented in the medical record in the 48 hours before death and symptoms managed by the treating team</a:t>
            </a:r>
          </a:p>
          <a:p>
            <a:pPr marL="0" indent="0">
              <a:buNone/>
            </a:pPr>
            <a:endParaRPr lang="en-US" sz="8000" dirty="0">
              <a:latin typeface="+mj-lt"/>
            </a:endParaRPr>
          </a:p>
          <a:p>
            <a:r>
              <a:rPr lang="en-US" sz="8000" dirty="0">
                <a:solidFill>
                  <a:srgbClr val="00B050"/>
                </a:solidFill>
                <a:latin typeface="+mj-lt"/>
              </a:rPr>
              <a:t>60% </a:t>
            </a:r>
            <a:r>
              <a:rPr lang="en-US" sz="8000" dirty="0">
                <a:latin typeface="+mj-lt"/>
              </a:rPr>
              <a:t>of patients had a formal medication management plan/guide used to manage the patient’s pain/symptoms in the last 24‐72 hours</a:t>
            </a:r>
          </a:p>
          <a:p>
            <a:pPr marL="0" indent="0">
              <a:buNone/>
            </a:pPr>
            <a:endParaRPr lang="en-US" sz="8000" dirty="0">
              <a:latin typeface="+mj-lt"/>
            </a:endParaRPr>
          </a:p>
          <a:p>
            <a:r>
              <a:rPr lang="en-US" sz="8000" dirty="0">
                <a:solidFill>
                  <a:srgbClr val="00B050"/>
                </a:solidFill>
                <a:latin typeface="+mj-lt"/>
              </a:rPr>
              <a:t>0% </a:t>
            </a:r>
            <a:r>
              <a:rPr lang="en-US" sz="8000" dirty="0">
                <a:latin typeface="+mj-lt"/>
              </a:rPr>
              <a:t>of patients had a standardised framework/guideline/plan used to guidecare in the last days of life</a:t>
            </a:r>
          </a:p>
          <a:p>
            <a:pPr marL="0" indent="0">
              <a:buNone/>
            </a:pPr>
            <a:endParaRPr lang="en-US" sz="8000" dirty="0">
              <a:latin typeface="+mj-lt"/>
            </a:endParaRPr>
          </a:p>
          <a:p>
            <a:r>
              <a:rPr lang="en-US" sz="8000" dirty="0" smtClean="0">
                <a:latin typeface="+mj-lt"/>
              </a:rPr>
              <a:t>.</a:t>
            </a:r>
            <a:endParaRPr lang="en-US" sz="8000" dirty="0">
              <a:latin typeface="+mj-lt"/>
            </a:endParaRPr>
          </a:p>
          <a:p>
            <a:pPr marL="0" indent="0">
              <a:buNone/>
            </a:pPr>
            <a:endParaRPr lang="en-US" sz="8000" b="1" dirty="0">
              <a:latin typeface="+mj-lt"/>
            </a:endParaRPr>
          </a:p>
          <a:p>
            <a:endParaRPr lang="en-US" sz="4000" dirty="0"/>
          </a:p>
          <a:p>
            <a:endParaRPr lang="en-US" sz="800" dirty="0"/>
          </a:p>
          <a:p>
            <a:endParaRPr lang="en-US" sz="4000" dirty="0"/>
          </a:p>
          <a:p>
            <a:endParaRPr lang="en-US" sz="4000" dirty="0"/>
          </a:p>
          <a:p>
            <a:endParaRPr lang="en-US" sz="2500" dirty="0">
              <a:latin typeface="Arial" panose="020B0604020202020204" pitchFamily="34" charset="0"/>
              <a:cs typeface="Arial" panose="020B0604020202020204" pitchFamily="34" charset="0"/>
            </a:endParaRPr>
          </a:p>
          <a:p>
            <a:pPr lvl="0">
              <a:buClr>
                <a:srgbClr val="FFC000"/>
              </a:buClr>
              <a:buFont typeface="Wingdings" panose="05000000000000000000" pitchFamily="2" charset="2"/>
              <a:buChar char="§"/>
            </a:pPr>
            <a:endParaRPr lang="en-US" sz="2500" i="1" dirty="0">
              <a:solidFill>
                <a:srgbClr val="FF0000"/>
              </a:solidFill>
              <a:latin typeface="Arial" panose="020B0604020202020204" pitchFamily="34" charset="0"/>
              <a:cs typeface="Arial" panose="020B0604020202020204" pitchFamily="34" charset="0"/>
            </a:endParaRPr>
          </a:p>
          <a:p>
            <a:pPr lvl="0">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r>
              <a:rPr lang="en-AU" sz="2600" i="1" dirty="0">
                <a:solidFill>
                  <a:srgbClr val="FF0000"/>
                </a:solidFill>
                <a:latin typeface="Calibri Light" panose="020F0302020204030204" pitchFamily="34" charset="0"/>
                <a:cs typeface="Calibri Light" panose="020F0302020204030204" pitchFamily="34" charset="0"/>
              </a:rPr>
              <a:t>do you have one for organisation/facility? If yes how well is it used? If not how do you know how you manage dying/approaching death?</a:t>
            </a:r>
          </a:p>
          <a:p>
            <a:pPr marL="0" indent="0">
              <a:buClr>
                <a:srgbClr val="FFC000"/>
              </a:buClr>
              <a:buNone/>
            </a:pPr>
            <a:endParaRPr lang="en-AU" dirty="0">
              <a:latin typeface="Calibri Light" panose="020F0302020204030204" pitchFamily="34" charset="0"/>
              <a:cs typeface="Calibri Light" panose="020F0302020204030204" pitchFamily="34" charset="0"/>
            </a:endParaRPr>
          </a:p>
        </p:txBody>
      </p:sp>
      <p:cxnSp>
        <p:nvCxnSpPr>
          <p:cNvPr id="8" name="Straight Connector 7"/>
          <p:cNvCxnSpPr/>
          <p:nvPr/>
        </p:nvCxnSpPr>
        <p:spPr>
          <a:xfrm>
            <a:off x="2063552" y="980728"/>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9137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19536" y="293119"/>
            <a:ext cx="7200900" cy="759618"/>
          </a:xfrm>
        </p:spPr>
        <p:txBody>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The case for change: </a:t>
            </a:r>
            <a:r>
              <a:rPr lang="en-AU" sz="2800" dirty="0">
                <a:solidFill>
                  <a:schemeClr val="accent5">
                    <a:lumMod val="50000"/>
                  </a:schemeClr>
                </a:solidFill>
                <a:latin typeface="Calibri Light" panose="020F0302020204030204" pitchFamily="34" charset="0"/>
                <a:cs typeface="Calibri Light" panose="020F0302020204030204" pitchFamily="34" charset="0"/>
              </a:rPr>
              <a:t>cont.</a:t>
            </a:r>
            <a:endParaRPr lang="en-AU" sz="3600" dirty="0">
              <a:solidFill>
                <a:schemeClr val="accent5">
                  <a:lumMod val="50000"/>
                </a:schemeClr>
              </a:solidFill>
              <a:latin typeface="Calibri Light" panose="020F0302020204030204" pitchFamily="34" charset="0"/>
              <a:cs typeface="Calibri Light" panose="020F0302020204030204" pitchFamily="34" charset="0"/>
            </a:endParaRPr>
          </a:p>
        </p:txBody>
      </p:sp>
      <p:sp>
        <p:nvSpPr>
          <p:cNvPr id="4" name="Content Placeholder 3"/>
          <p:cNvSpPr>
            <a:spLocks noGrp="1"/>
          </p:cNvSpPr>
          <p:nvPr>
            <p:ph idx="1"/>
          </p:nvPr>
        </p:nvSpPr>
        <p:spPr>
          <a:xfrm>
            <a:off x="2032093" y="1124744"/>
            <a:ext cx="8229600" cy="5040560"/>
          </a:xfrm>
        </p:spPr>
        <p:txBody>
          <a:bodyPr>
            <a:normAutofit fontScale="25000" lnSpcReduction="20000"/>
          </a:bodyPr>
          <a:lstStyle/>
          <a:p>
            <a:r>
              <a:rPr lang="en-US" sz="8000" dirty="0">
                <a:solidFill>
                  <a:srgbClr val="FF0000"/>
                </a:solidFill>
                <a:latin typeface="+mj-lt"/>
              </a:rPr>
              <a:t>50% of patients had Readmission within 28 days from previous hospitalization </a:t>
            </a:r>
          </a:p>
          <a:p>
            <a:r>
              <a:rPr lang="en-US" sz="8000" dirty="0">
                <a:solidFill>
                  <a:srgbClr val="FF0000"/>
                </a:solidFill>
                <a:latin typeface="+mj-lt"/>
              </a:rPr>
              <a:t>If YES, </a:t>
            </a:r>
          </a:p>
          <a:p>
            <a:r>
              <a:rPr lang="en-US" sz="8000" dirty="0">
                <a:solidFill>
                  <a:srgbClr val="FF0000"/>
                </a:solidFill>
                <a:latin typeface="+mj-lt"/>
              </a:rPr>
              <a:t>A new problem 10%</a:t>
            </a:r>
          </a:p>
          <a:p>
            <a:r>
              <a:rPr lang="en-US" sz="8000" dirty="0">
                <a:solidFill>
                  <a:srgbClr val="FF0000"/>
                </a:solidFill>
                <a:latin typeface="+mj-lt"/>
              </a:rPr>
              <a:t>Same problem 90%</a:t>
            </a:r>
          </a:p>
          <a:p>
            <a:r>
              <a:rPr lang="en-US" sz="8000" dirty="0">
                <a:solidFill>
                  <a:srgbClr val="00B050"/>
                </a:solidFill>
                <a:latin typeface="+mj-lt"/>
              </a:rPr>
              <a:t>30% </a:t>
            </a:r>
            <a:r>
              <a:rPr lang="en-US" sz="8000" dirty="0">
                <a:latin typeface="+mj-lt"/>
              </a:rPr>
              <a:t>of patients had unplanned ICU admission</a:t>
            </a:r>
          </a:p>
          <a:p>
            <a:r>
              <a:rPr lang="en-US" sz="8000" dirty="0">
                <a:solidFill>
                  <a:srgbClr val="00B050"/>
                </a:solidFill>
                <a:latin typeface="+mj-lt"/>
              </a:rPr>
              <a:t>20% </a:t>
            </a:r>
            <a:r>
              <a:rPr lang="en-US" sz="8000" dirty="0">
                <a:latin typeface="+mj-lt"/>
              </a:rPr>
              <a:t>of patients had </a:t>
            </a:r>
            <a:r>
              <a:rPr lang="en-US" sz="8000" dirty="0" smtClean="0">
                <a:latin typeface="+mj-lt"/>
              </a:rPr>
              <a:t>an </a:t>
            </a:r>
            <a:r>
              <a:rPr lang="en-US" sz="8000" dirty="0">
                <a:latin typeface="+mj-lt"/>
              </a:rPr>
              <a:t>Operative procedure in the 30 days prior to death </a:t>
            </a:r>
          </a:p>
          <a:p>
            <a:r>
              <a:rPr lang="en-US" sz="8000" dirty="0">
                <a:solidFill>
                  <a:srgbClr val="00B050"/>
                </a:solidFill>
                <a:latin typeface="+mj-lt"/>
              </a:rPr>
              <a:t>5% </a:t>
            </a:r>
            <a:r>
              <a:rPr lang="en-US" sz="8000" dirty="0">
                <a:latin typeface="+mj-lt"/>
              </a:rPr>
              <a:t>Unplanned return to Theatre </a:t>
            </a:r>
          </a:p>
          <a:p>
            <a:r>
              <a:rPr lang="en-US" sz="8000" dirty="0">
                <a:solidFill>
                  <a:srgbClr val="00B050"/>
                </a:solidFill>
                <a:latin typeface="+mj-lt"/>
              </a:rPr>
              <a:t>20% </a:t>
            </a:r>
            <a:r>
              <a:rPr lang="en-US" sz="8000" dirty="0">
                <a:latin typeface="+mj-lt"/>
              </a:rPr>
              <a:t>of patients Unexpected Death not reasonably preventable with clinical intervention</a:t>
            </a:r>
          </a:p>
          <a:p>
            <a:r>
              <a:rPr lang="en-US" sz="8000" dirty="0">
                <a:solidFill>
                  <a:srgbClr val="00B050"/>
                </a:solidFill>
                <a:latin typeface="+mj-lt"/>
              </a:rPr>
              <a:t>80% </a:t>
            </a:r>
            <a:r>
              <a:rPr lang="en-US" sz="8000" dirty="0">
                <a:latin typeface="+mj-lt"/>
              </a:rPr>
              <a:t>of patients Anticipated death due to disease progression and could of been eligible for Amber Care bundle </a:t>
            </a:r>
          </a:p>
          <a:p>
            <a:pPr marL="0" indent="0">
              <a:buNone/>
            </a:pPr>
            <a:endParaRPr lang="en-US" sz="8000" dirty="0">
              <a:latin typeface="+mj-lt"/>
            </a:endParaRPr>
          </a:p>
          <a:p>
            <a:endParaRPr lang="en-US" sz="8000" b="1" dirty="0">
              <a:latin typeface="+mj-lt"/>
            </a:endParaRPr>
          </a:p>
          <a:p>
            <a:endParaRPr lang="en-US" sz="4000" dirty="0"/>
          </a:p>
          <a:p>
            <a:endParaRPr lang="en-US" sz="4000" dirty="0"/>
          </a:p>
          <a:p>
            <a:endParaRPr lang="en-US" sz="4000" dirty="0"/>
          </a:p>
          <a:p>
            <a:endParaRPr lang="en-US" sz="4000" dirty="0"/>
          </a:p>
          <a:p>
            <a:endParaRPr lang="en-US" sz="4000" dirty="0"/>
          </a:p>
          <a:p>
            <a:endParaRPr lang="en-US" sz="800" dirty="0"/>
          </a:p>
          <a:p>
            <a:endParaRPr lang="en-US" sz="4000" dirty="0"/>
          </a:p>
          <a:p>
            <a:endParaRPr lang="en-US" sz="4000" dirty="0"/>
          </a:p>
          <a:p>
            <a:endParaRPr lang="en-US" sz="2500" dirty="0">
              <a:latin typeface="Arial" panose="020B0604020202020204" pitchFamily="34" charset="0"/>
              <a:cs typeface="Arial" panose="020B0604020202020204" pitchFamily="34" charset="0"/>
            </a:endParaRPr>
          </a:p>
          <a:p>
            <a:pPr lvl="0">
              <a:buClr>
                <a:srgbClr val="FFC000"/>
              </a:buClr>
              <a:buFont typeface="Wingdings" panose="05000000000000000000" pitchFamily="2" charset="2"/>
              <a:buChar char="§"/>
            </a:pPr>
            <a:endParaRPr lang="en-US" sz="2500" i="1" dirty="0">
              <a:solidFill>
                <a:srgbClr val="FF0000"/>
              </a:solidFill>
              <a:latin typeface="Arial" panose="020B0604020202020204" pitchFamily="34" charset="0"/>
              <a:cs typeface="Arial" panose="020B0604020202020204" pitchFamily="34" charset="0"/>
            </a:endParaRPr>
          </a:p>
          <a:p>
            <a:pPr lvl="0">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endParaRPr lang="en-AU" sz="2600" i="1" dirty="0">
              <a:solidFill>
                <a:srgbClr val="FF0000"/>
              </a:solidFill>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r>
              <a:rPr lang="en-AU" sz="2600" i="1" dirty="0">
                <a:solidFill>
                  <a:srgbClr val="FF0000"/>
                </a:solidFill>
                <a:latin typeface="Calibri Light" panose="020F0302020204030204" pitchFamily="34" charset="0"/>
                <a:cs typeface="Calibri Light" panose="020F0302020204030204" pitchFamily="34" charset="0"/>
              </a:rPr>
              <a:t>do you have one for organisation/facility? If yes how well is it used? If not how do you know how you manage dying/approaching death?</a:t>
            </a:r>
          </a:p>
          <a:p>
            <a:pPr marL="0" indent="0">
              <a:buClr>
                <a:srgbClr val="FFC000"/>
              </a:buClr>
              <a:buNone/>
            </a:pPr>
            <a:endParaRPr lang="en-AU" dirty="0">
              <a:latin typeface="Calibri Light" panose="020F0302020204030204" pitchFamily="34" charset="0"/>
              <a:cs typeface="Calibri Light" panose="020F0302020204030204" pitchFamily="34" charset="0"/>
            </a:endParaRPr>
          </a:p>
        </p:txBody>
      </p:sp>
      <p:cxnSp>
        <p:nvCxnSpPr>
          <p:cNvPr id="8" name="Straight Connector 7"/>
          <p:cNvCxnSpPr/>
          <p:nvPr/>
        </p:nvCxnSpPr>
        <p:spPr>
          <a:xfrm>
            <a:off x="2063552" y="980728"/>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8206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91544" y="363674"/>
            <a:ext cx="7200900" cy="615602"/>
          </a:xfrm>
        </p:spPr>
        <p:txBody>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What is a Care bundle?</a:t>
            </a:r>
          </a:p>
        </p:txBody>
      </p:sp>
      <p:sp>
        <p:nvSpPr>
          <p:cNvPr id="4" name="Content Placeholder 3"/>
          <p:cNvSpPr>
            <a:spLocks noGrp="1"/>
          </p:cNvSpPr>
          <p:nvPr>
            <p:ph idx="1"/>
          </p:nvPr>
        </p:nvSpPr>
        <p:spPr>
          <a:xfrm>
            <a:off x="1991544" y="1268760"/>
            <a:ext cx="8229600" cy="4032448"/>
          </a:xfrm>
        </p:spPr>
        <p:txBody>
          <a:bodyPr>
            <a:noAutofit/>
          </a:bodyPr>
          <a:lstStyle/>
          <a:p>
            <a:pPr marL="0" indent="0">
              <a:lnSpc>
                <a:spcPct val="80000"/>
              </a:lnSpc>
              <a:buClr>
                <a:srgbClr val="FFC000"/>
              </a:buClr>
              <a:buNone/>
            </a:pPr>
            <a:r>
              <a:rPr lang="en-GB" dirty="0">
                <a:latin typeface="Calibri Light" panose="020F0302020204030204" pitchFamily="34" charset="0"/>
                <a:cs typeface="Calibri Light" panose="020F0302020204030204" pitchFamily="34" charset="0"/>
              </a:rPr>
              <a:t>Bundle has:</a:t>
            </a:r>
          </a:p>
          <a:p>
            <a:pPr>
              <a:lnSpc>
                <a:spcPct val="80000"/>
              </a:lnSpc>
              <a:buClr>
                <a:srgbClr val="FFC000"/>
              </a:buClr>
              <a:buFont typeface="Wingdings" panose="05000000000000000000" pitchFamily="2" charset="2"/>
              <a:buChar char="§"/>
            </a:pPr>
            <a:r>
              <a:rPr lang="en-GB" dirty="0" smtClean="0">
                <a:latin typeface="Calibri Light" panose="020F0302020204030204" pitchFamily="34" charset="0"/>
                <a:cs typeface="Calibri Light" panose="020F0302020204030204" pitchFamily="34" charset="0"/>
              </a:rPr>
              <a:t>F</a:t>
            </a:r>
            <a:r>
              <a:rPr lang="en-GB" sz="2800" dirty="0">
                <a:latin typeface="Calibri Light" panose="020F0302020204030204" pitchFamily="34" charset="0"/>
                <a:cs typeface="Calibri Light" panose="020F0302020204030204" pitchFamily="34" charset="0"/>
              </a:rPr>
              <a:t>our to five components</a:t>
            </a:r>
          </a:p>
          <a:p>
            <a:pPr>
              <a:lnSpc>
                <a:spcPct val="80000"/>
              </a:lnSpc>
              <a:buClr>
                <a:srgbClr val="FFC000"/>
              </a:buClr>
              <a:buFont typeface="Wingdings" panose="05000000000000000000" pitchFamily="2" charset="2"/>
              <a:buChar char="§"/>
            </a:pPr>
            <a:r>
              <a:rPr lang="en-GB" sz="2800" dirty="0">
                <a:latin typeface="Calibri Light" panose="020F0302020204030204" pitchFamily="34" charset="0"/>
                <a:cs typeface="Calibri Light" panose="020F0302020204030204" pitchFamily="34" charset="0"/>
              </a:rPr>
              <a:t>Can be rapidly answered yes/no</a:t>
            </a:r>
          </a:p>
          <a:p>
            <a:pPr>
              <a:lnSpc>
                <a:spcPct val="80000"/>
              </a:lnSpc>
              <a:buClr>
                <a:srgbClr val="FFC000"/>
              </a:buClr>
              <a:buFont typeface="Wingdings" panose="05000000000000000000" pitchFamily="2" charset="2"/>
              <a:buChar char="§"/>
            </a:pPr>
            <a:r>
              <a:rPr lang="en-GB" sz="2800" dirty="0">
                <a:latin typeface="Calibri Light" panose="020F0302020204030204" pitchFamily="34" charset="0"/>
                <a:cs typeface="Calibri Light" panose="020F0302020204030204" pitchFamily="34" charset="0"/>
              </a:rPr>
              <a:t>Based on good evidence or self evident good practice</a:t>
            </a:r>
          </a:p>
          <a:p>
            <a:pPr>
              <a:lnSpc>
                <a:spcPct val="80000"/>
              </a:lnSpc>
              <a:buClr>
                <a:srgbClr val="FFC000"/>
              </a:buClr>
              <a:buFont typeface="Wingdings" panose="05000000000000000000" pitchFamily="2" charset="2"/>
              <a:buChar char="§"/>
            </a:pPr>
            <a:r>
              <a:rPr lang="en-GB" dirty="0" smtClean="0">
                <a:latin typeface="Calibri Light" panose="020F0302020204030204" pitchFamily="34" charset="0"/>
                <a:cs typeface="Calibri Light" panose="020F0302020204030204" pitchFamily="34" charset="0"/>
              </a:rPr>
              <a:t>Can </a:t>
            </a:r>
            <a:r>
              <a:rPr lang="en-GB" dirty="0">
                <a:latin typeface="Calibri Light" panose="020F0302020204030204" pitchFamily="34" charset="0"/>
                <a:cs typeface="Calibri Light" panose="020F0302020204030204" pitchFamily="34" charset="0"/>
              </a:rPr>
              <a:t>be locally implemented / quality </a:t>
            </a:r>
            <a:r>
              <a:rPr lang="en-GB" dirty="0" smtClean="0">
                <a:latin typeface="Calibri Light" panose="020F0302020204030204" pitchFamily="34" charset="0"/>
                <a:cs typeface="Calibri Light" panose="020F0302020204030204" pitchFamily="34" charset="0"/>
              </a:rPr>
              <a:t>controlled</a:t>
            </a:r>
          </a:p>
          <a:p>
            <a:pPr>
              <a:lnSpc>
                <a:spcPct val="80000"/>
              </a:lnSpc>
              <a:buClr>
                <a:srgbClr val="FFC000"/>
              </a:buClr>
              <a:buFont typeface="Wingdings" panose="05000000000000000000" pitchFamily="2" charset="2"/>
              <a:buChar char="§"/>
            </a:pPr>
            <a:r>
              <a:rPr lang="en-GB" dirty="0" smtClean="0">
                <a:latin typeface="Calibri Light" panose="020F0302020204030204" pitchFamily="34" charset="0"/>
                <a:cs typeface="Calibri Light" panose="020F0302020204030204" pitchFamily="34" charset="0"/>
              </a:rPr>
              <a:t>Helps </a:t>
            </a:r>
            <a:r>
              <a:rPr lang="en-GB" dirty="0">
                <a:latin typeface="Calibri Light" panose="020F0302020204030204" pitchFamily="34" charset="0"/>
                <a:cs typeface="Calibri Light" panose="020F0302020204030204" pitchFamily="34" charset="0"/>
              </a:rPr>
              <a:t>communication and team working </a:t>
            </a:r>
            <a:endParaRPr lang="en-GB" dirty="0" smtClean="0">
              <a:latin typeface="Calibri Light" panose="020F0302020204030204" pitchFamily="34" charset="0"/>
              <a:cs typeface="Calibri Light" panose="020F0302020204030204" pitchFamily="34" charset="0"/>
            </a:endParaRPr>
          </a:p>
          <a:p>
            <a:pPr>
              <a:lnSpc>
                <a:spcPct val="80000"/>
              </a:lnSpc>
              <a:buClr>
                <a:srgbClr val="FFC000"/>
              </a:buClr>
              <a:buFont typeface="Wingdings" panose="05000000000000000000" pitchFamily="2" charset="2"/>
              <a:buChar char="§"/>
            </a:pPr>
            <a:r>
              <a:rPr lang="en-GB" dirty="0" smtClean="0">
                <a:latin typeface="Calibri Light" panose="020F0302020204030204" pitchFamily="34" charset="0"/>
                <a:cs typeface="Calibri Light" panose="020F0302020204030204" pitchFamily="34" charset="0"/>
              </a:rPr>
              <a:t>Easy </a:t>
            </a:r>
            <a:r>
              <a:rPr lang="en-GB" dirty="0">
                <a:latin typeface="Calibri Light" panose="020F0302020204030204" pitchFamily="34" charset="0"/>
                <a:cs typeface="Calibri Light" panose="020F0302020204030204" pitchFamily="34" charset="0"/>
              </a:rPr>
              <a:t>to measure </a:t>
            </a:r>
          </a:p>
          <a:p>
            <a:pPr>
              <a:lnSpc>
                <a:spcPct val="80000"/>
              </a:lnSpc>
              <a:buClr>
                <a:srgbClr val="FFC000"/>
              </a:buClr>
              <a:buNone/>
            </a:pPr>
            <a:r>
              <a:rPr lang="en-GB" sz="3600" dirty="0">
                <a:latin typeface="Calibri Light" panose="020F0302020204030204" pitchFamily="34" charset="0"/>
                <a:cs typeface="Calibri Light" panose="020F0302020204030204" pitchFamily="34" charset="0"/>
              </a:rPr>
              <a:t>	</a:t>
            </a:r>
          </a:p>
          <a:p>
            <a:pPr>
              <a:lnSpc>
                <a:spcPct val="80000"/>
              </a:lnSpc>
              <a:buNone/>
            </a:pPr>
            <a:endParaRPr lang="en-GB" sz="1600" b="1" dirty="0">
              <a:latin typeface="Calibri Light" panose="020F0302020204030204" pitchFamily="34" charset="0"/>
              <a:cs typeface="Calibri Light" panose="020F0302020204030204" pitchFamily="34" charset="0"/>
            </a:endParaRPr>
          </a:p>
        </p:txBody>
      </p:sp>
      <p:cxnSp>
        <p:nvCxnSpPr>
          <p:cNvPr id="7" name="Straight Connector 6"/>
          <p:cNvCxnSpPr/>
          <p:nvPr/>
        </p:nvCxnSpPr>
        <p:spPr>
          <a:xfrm>
            <a:off x="2063552" y="980728"/>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447928" y="6285536"/>
            <a:ext cx="5400600" cy="572464"/>
          </a:xfrm>
          <a:prstGeom prst="rect">
            <a:avLst/>
          </a:prstGeom>
          <a:noFill/>
        </p:spPr>
        <p:txBody>
          <a:bodyPr wrap="square" rtlCol="0">
            <a:spAutoFit/>
          </a:bodyPr>
          <a:lstStyle/>
          <a:p>
            <a:pPr>
              <a:lnSpc>
                <a:spcPct val="80000"/>
              </a:lnSpc>
              <a:buNone/>
            </a:pPr>
            <a:r>
              <a:rPr lang="en-GB" sz="1200" b="1" dirty="0">
                <a:latin typeface="Calibri Light" panose="020F0302020204030204" pitchFamily="34" charset="0"/>
                <a:cs typeface="Calibri Light" panose="020F0302020204030204" pitchFamily="34" charset="0"/>
              </a:rPr>
              <a:t>Using Care Bundles to Improve Health Care Quality </a:t>
            </a:r>
            <a:r>
              <a:rPr lang="en-GB" sz="1200" dirty="0">
                <a:latin typeface="Calibri Light" panose="020F0302020204030204" pitchFamily="34" charset="0"/>
                <a:cs typeface="Calibri Light" panose="020F0302020204030204" pitchFamily="34" charset="0"/>
              </a:rPr>
              <a:t>Resar R et al (2012) </a:t>
            </a:r>
          </a:p>
          <a:p>
            <a:pPr>
              <a:lnSpc>
                <a:spcPct val="80000"/>
              </a:lnSpc>
              <a:buNone/>
            </a:pPr>
            <a:r>
              <a:rPr lang="en-GB" sz="1200" dirty="0">
                <a:latin typeface="Calibri Light" panose="020F0302020204030204" pitchFamily="34" charset="0"/>
                <a:cs typeface="Calibri Light" panose="020F0302020204030204" pitchFamily="34" charset="0"/>
              </a:rPr>
              <a:t>(Available on </a:t>
            </a:r>
            <a:r>
              <a:rPr lang="en-GB" sz="1200" dirty="0">
                <a:latin typeface="Calibri Light" panose="020F0302020204030204" pitchFamily="34" charset="0"/>
                <a:cs typeface="Calibri Light" panose="020F0302020204030204" pitchFamily="34" charset="0"/>
                <a:hlinkClick r:id="rId2"/>
              </a:rPr>
              <a:t>www.IHI.org</a:t>
            </a:r>
            <a:r>
              <a:rPr lang="en-GB" sz="1200" dirty="0">
                <a:latin typeface="Calibri Light" panose="020F0302020204030204" pitchFamily="34" charset="0"/>
                <a:cs typeface="Calibri Light" panose="020F0302020204030204" pitchFamily="34" charset="0"/>
              </a:rPr>
              <a:t>) </a:t>
            </a:r>
            <a:r>
              <a:rPr lang="pt-BR" sz="1200" dirty="0">
                <a:latin typeface="Calibri Light" panose="020F0302020204030204" pitchFamily="34" charset="0"/>
                <a:cs typeface="Calibri Light" panose="020F0302020204030204" pitchFamily="34" charset="0"/>
              </a:rPr>
              <a:t>BMJ. 2010 Mar 31;340:c1234. doi: 10.1136/bmj.c1234</a:t>
            </a:r>
            <a:endParaRPr lang="en-GB" sz="1200" dirty="0">
              <a:latin typeface="Calibri Light" panose="020F0302020204030204" pitchFamily="34" charset="0"/>
              <a:cs typeface="Calibri Light" panose="020F0302020204030204" pitchFamily="34" charset="0"/>
            </a:endParaRPr>
          </a:p>
          <a:p>
            <a:endParaRPr lang="en-AU" sz="1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78693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1991544" y="243518"/>
            <a:ext cx="8229600" cy="850106"/>
          </a:xfrm>
        </p:spPr>
        <p:txBody>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AMBER care bundle</a:t>
            </a:r>
          </a:p>
        </p:txBody>
      </p:sp>
      <p:sp>
        <p:nvSpPr>
          <p:cNvPr id="3" name="Content Placeholder 2"/>
          <p:cNvSpPr>
            <a:spLocks noGrp="1"/>
          </p:cNvSpPr>
          <p:nvPr>
            <p:ph idx="1"/>
          </p:nvPr>
        </p:nvSpPr>
        <p:spPr>
          <a:xfrm>
            <a:off x="1967835" y="1120999"/>
            <a:ext cx="7776864" cy="5112568"/>
          </a:xfrm>
        </p:spPr>
        <p:txBody>
          <a:bodyPr>
            <a:noAutofit/>
          </a:bodyPr>
          <a:lstStyle/>
          <a:p>
            <a:pPr>
              <a:buClr>
                <a:srgbClr val="FFC000"/>
              </a:buClr>
              <a:buFont typeface="Wingdings" panose="05000000000000000000" pitchFamily="2" charset="2"/>
              <a:buChar char="§"/>
              <a:defRPr/>
            </a:pPr>
            <a:r>
              <a:rPr lang="en-GB" sz="2200" dirty="0">
                <a:latin typeface="Calibri Light" panose="020F0302020204030204" pitchFamily="34" charset="0"/>
                <a:cs typeface="Calibri Light" panose="020F0302020204030204" pitchFamily="34" charset="0"/>
              </a:rPr>
              <a:t>Developed at Guy’s and St Thomas’ Trust in the UK </a:t>
            </a:r>
            <a:endParaRPr lang="en-AU" sz="2200" dirty="0">
              <a:latin typeface="Calibri Light" panose="020F0302020204030204" pitchFamily="34" charset="0"/>
              <a:cs typeface="Calibri Light" panose="020F0302020204030204" pitchFamily="34" charset="0"/>
            </a:endParaRPr>
          </a:p>
          <a:p>
            <a:pPr>
              <a:buClr>
                <a:srgbClr val="FFC000"/>
              </a:buClr>
              <a:buFont typeface="Wingdings" panose="05000000000000000000" pitchFamily="2" charset="2"/>
              <a:buChar char="§"/>
            </a:pPr>
            <a:r>
              <a:rPr lang="en-GB" sz="2200" dirty="0">
                <a:latin typeface="Calibri Light" panose="020F0302020204030204" pitchFamily="34" charset="0"/>
                <a:cs typeface="Calibri Light" panose="020F0302020204030204" pitchFamily="34" charset="0"/>
              </a:rPr>
              <a:t>Designed to prompt medical teams to have conversations with patients and their carers when recovery uncertain</a:t>
            </a:r>
          </a:p>
          <a:p>
            <a:pPr>
              <a:buClr>
                <a:srgbClr val="FFC000"/>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Four components to the approach:</a:t>
            </a:r>
          </a:p>
          <a:p>
            <a:pPr lvl="1">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Talk to patient and family re concerns about their condition, and discuss preferences and wishes</a:t>
            </a:r>
          </a:p>
          <a:p>
            <a:pPr lvl="1">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Confirm the current management plan</a:t>
            </a:r>
          </a:p>
          <a:p>
            <a:pPr lvl="1">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Identify how the patient will be cared for should their condition get worse</a:t>
            </a:r>
          </a:p>
          <a:p>
            <a:pPr lvl="1">
              <a:buClr>
                <a:srgbClr val="FFC000"/>
              </a:buClr>
              <a:buFont typeface="Wingdings" panose="05000000000000000000" pitchFamily="2" charset="2"/>
              <a:buChar char="§"/>
            </a:pPr>
            <a:r>
              <a:rPr lang="en-AU" sz="2000" dirty="0">
                <a:latin typeface="Calibri Light" panose="020F0302020204030204" pitchFamily="34" charset="0"/>
                <a:cs typeface="Calibri Light" panose="020F0302020204030204" pitchFamily="34" charset="0"/>
              </a:rPr>
              <a:t>Agree plan with MDT as well as the patient and family.</a:t>
            </a:r>
          </a:p>
          <a:p>
            <a:pPr>
              <a:buClr>
                <a:srgbClr val="FFC000"/>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May still be being actively treated - not waiting until the patient is dying</a:t>
            </a:r>
          </a:p>
        </p:txBody>
      </p:sp>
      <p:cxnSp>
        <p:nvCxnSpPr>
          <p:cNvPr id="6" name="Straight Connector 5"/>
          <p:cNvCxnSpPr/>
          <p:nvPr/>
        </p:nvCxnSpPr>
        <p:spPr>
          <a:xfrm>
            <a:off x="1991544" y="980728"/>
            <a:ext cx="504056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3318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063552" y="319713"/>
            <a:ext cx="7029450" cy="687610"/>
          </a:xfrm>
        </p:spPr>
        <p:txBody>
          <a:bodyPr>
            <a:normAutofit/>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Where it fits</a:t>
            </a:r>
          </a:p>
        </p:txBody>
      </p:sp>
      <p:cxnSp>
        <p:nvCxnSpPr>
          <p:cNvPr id="9" name="Straight Connector 8"/>
          <p:cNvCxnSpPr/>
          <p:nvPr/>
        </p:nvCxnSpPr>
        <p:spPr>
          <a:xfrm>
            <a:off x="2063552" y="980728"/>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528" y="1556792"/>
            <a:ext cx="8674608" cy="4754880"/>
          </a:xfrm>
          <a:prstGeom prst="rect">
            <a:avLst/>
          </a:prstGeom>
        </p:spPr>
      </p:pic>
    </p:spTree>
    <p:extLst>
      <p:ext uri="{BB962C8B-B14F-4D97-AF65-F5344CB8AC3E}">
        <p14:creationId xmlns:p14="http://schemas.microsoft.com/office/powerpoint/2010/main" val="2304896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043518" y="238635"/>
            <a:ext cx="8229600" cy="850106"/>
          </a:xfrm>
        </p:spPr>
        <p:txBody>
          <a:bodyPr/>
          <a:lstStyle/>
          <a:p>
            <a:pPr eaLnBrk="1" hangingPunct="1"/>
            <a:r>
              <a:rPr lang="en-GB" sz="3600" dirty="0">
                <a:solidFill>
                  <a:schemeClr val="accent5">
                    <a:lumMod val="50000"/>
                  </a:schemeClr>
                </a:solidFill>
                <a:latin typeface="Calibri Light" panose="020F0302020204030204" pitchFamily="34" charset="0"/>
                <a:cs typeface="Calibri Light" panose="020F0302020204030204" pitchFamily="34" charset="0"/>
              </a:rPr>
              <a:t>Stage 1 – Identifying the patient </a:t>
            </a:r>
          </a:p>
        </p:txBody>
      </p:sp>
      <p:sp>
        <p:nvSpPr>
          <p:cNvPr id="5123" name="Rectangle 3"/>
          <p:cNvSpPr>
            <a:spLocks noGrp="1" noChangeArrowheads="1"/>
          </p:cNvSpPr>
          <p:nvPr>
            <p:ph idx="1"/>
          </p:nvPr>
        </p:nvSpPr>
        <p:spPr>
          <a:xfrm>
            <a:off x="1919536" y="1196752"/>
            <a:ext cx="8229600" cy="4248472"/>
          </a:xfrm>
        </p:spPr>
        <p:txBody>
          <a:bodyPr>
            <a:normAutofit/>
          </a:bodyPr>
          <a:lstStyle/>
          <a:p>
            <a:pPr marL="0" indent="0">
              <a:spcBef>
                <a:spcPct val="0"/>
              </a:spcBef>
              <a:buClr>
                <a:srgbClr val="FFC000"/>
              </a:buClr>
              <a:buNone/>
            </a:pPr>
            <a:r>
              <a:rPr lang="en-GB" sz="2800" i="1" dirty="0">
                <a:solidFill>
                  <a:schemeClr val="accent2">
                    <a:lumMod val="75000"/>
                  </a:schemeClr>
                </a:solidFill>
                <a:latin typeface="Calibri Light" panose="020F0302020204030204" pitchFamily="34" charset="0"/>
                <a:cs typeface="Calibri Light" panose="020F0302020204030204" pitchFamily="34" charset="0"/>
              </a:rPr>
              <a:t>N.B Any member of the team can identify a patient who is suitable for the AMBER care bundle </a:t>
            </a:r>
          </a:p>
          <a:p>
            <a:pPr marL="0" indent="0">
              <a:spcBef>
                <a:spcPct val="0"/>
              </a:spcBef>
              <a:buClr>
                <a:srgbClr val="FFC000"/>
              </a:buClr>
              <a:buNone/>
            </a:pPr>
            <a:endParaRPr lang="en-GB" sz="2800" dirty="0">
              <a:latin typeface="Calibri Light" panose="020F0302020204030204" pitchFamily="34" charset="0"/>
              <a:cs typeface="Calibri Light" panose="020F0302020204030204" pitchFamily="34" charset="0"/>
            </a:endParaRPr>
          </a:p>
          <a:p>
            <a:pPr marL="609600" indent="-609600">
              <a:spcBef>
                <a:spcPct val="0"/>
              </a:spcBef>
              <a:buClr>
                <a:srgbClr val="FFC000"/>
              </a:buClr>
              <a:buFont typeface="+mj-lt"/>
              <a:buAutoNum type="arabicPeriod"/>
            </a:pPr>
            <a:r>
              <a:rPr lang="en-GB" sz="2800" dirty="0">
                <a:latin typeface="Calibri Light" panose="020F0302020204030204" pitchFamily="34" charset="0"/>
                <a:cs typeface="Calibri Light" panose="020F0302020204030204" pitchFamily="34" charset="0"/>
              </a:rPr>
              <a:t>Is the patient deteriorating, clinically unstable and with limited reversibility? and</a:t>
            </a:r>
          </a:p>
          <a:p>
            <a:pPr marL="609600" indent="-609600">
              <a:spcBef>
                <a:spcPct val="0"/>
              </a:spcBef>
              <a:buClr>
                <a:schemeClr val="accent6">
                  <a:lumMod val="75000"/>
                </a:schemeClr>
              </a:buClr>
              <a:buFont typeface="+mj-lt"/>
              <a:buAutoNum type="arabicPeriod"/>
            </a:pPr>
            <a:endParaRPr lang="en-GB" sz="2800" dirty="0">
              <a:latin typeface="Calibri Light" panose="020F0302020204030204" pitchFamily="34" charset="0"/>
              <a:cs typeface="Calibri Light" panose="020F0302020204030204" pitchFamily="34" charset="0"/>
            </a:endParaRPr>
          </a:p>
          <a:p>
            <a:pPr marL="514350" indent="-514350">
              <a:spcBef>
                <a:spcPct val="0"/>
              </a:spcBef>
              <a:buClr>
                <a:srgbClr val="FFC000"/>
              </a:buClr>
              <a:buFont typeface="+mj-lt"/>
              <a:buAutoNum type="arabicPeriod"/>
            </a:pPr>
            <a:r>
              <a:rPr lang="en-GB" sz="2800" dirty="0">
                <a:latin typeface="Calibri Light" panose="020F0302020204030204" pitchFamily="34" charset="0"/>
                <a:cs typeface="Calibri Light" panose="020F0302020204030204" pitchFamily="34" charset="0"/>
              </a:rPr>
              <a:t>Is the patient at risk of dying during this episode of care despite treatment?</a:t>
            </a:r>
          </a:p>
          <a:p>
            <a:pPr marL="0" indent="0">
              <a:spcBef>
                <a:spcPct val="0"/>
              </a:spcBef>
              <a:buNone/>
            </a:pPr>
            <a:endParaRPr lang="en-GB" sz="2800" dirty="0">
              <a:latin typeface="Calibri Light" panose="020F0302020204030204" pitchFamily="34" charset="0"/>
              <a:cs typeface="Calibri Light" panose="020F0302020204030204" pitchFamily="34" charset="0"/>
            </a:endParaRPr>
          </a:p>
          <a:p>
            <a:pPr marL="609600" indent="-609600">
              <a:spcBef>
                <a:spcPct val="0"/>
              </a:spcBef>
              <a:buNone/>
            </a:pPr>
            <a:r>
              <a:rPr lang="en-GB" sz="2800" dirty="0">
                <a:latin typeface="Calibri Light" panose="020F0302020204030204" pitchFamily="34" charset="0"/>
                <a:cs typeface="Calibri Light" panose="020F0302020204030204" pitchFamily="34" charset="0"/>
              </a:rPr>
              <a:t>	Yes </a:t>
            </a:r>
            <a:r>
              <a:rPr lang="en-GB" sz="3600" dirty="0">
                <a:latin typeface="Calibri Light" panose="020F0302020204030204" pitchFamily="34" charset="0"/>
                <a:cs typeface="Calibri Light" panose="020F0302020204030204" pitchFamily="34" charset="0"/>
                <a:sym typeface="Symbol"/>
              </a:rPr>
              <a:t></a:t>
            </a:r>
            <a:r>
              <a:rPr lang="en-GB" sz="2800" dirty="0">
                <a:latin typeface="Calibri Light" panose="020F0302020204030204" pitchFamily="34" charset="0"/>
                <a:cs typeface="Calibri Light" panose="020F0302020204030204" pitchFamily="34" charset="0"/>
                <a:sym typeface="Symbol"/>
              </a:rPr>
              <a:t> </a:t>
            </a:r>
            <a:r>
              <a:rPr lang="en-GB" sz="2800" dirty="0">
                <a:latin typeface="Calibri Light" panose="020F0302020204030204" pitchFamily="34" charset="0"/>
                <a:cs typeface="Calibri Light" panose="020F0302020204030204" pitchFamily="34" charset="0"/>
              </a:rPr>
              <a:t>to both </a:t>
            </a:r>
            <a:r>
              <a:rPr lang="en-GB" sz="2800" dirty="0">
                <a:latin typeface="Calibri Light" panose="020F0302020204030204" pitchFamily="34" charset="0"/>
                <a:cs typeface="Calibri Light" panose="020F0302020204030204" pitchFamily="34" charset="0"/>
                <a:sym typeface="Wingdings" pitchFamily="2" charset="2"/>
              </a:rPr>
              <a:t> </a:t>
            </a:r>
            <a:r>
              <a:rPr lang="en-GB" sz="4000" b="1" dirty="0">
                <a:solidFill>
                  <a:srgbClr val="FFC000"/>
                </a:solidFill>
                <a:latin typeface="Calibri Light" panose="020F0302020204030204" pitchFamily="34" charset="0"/>
                <a:cs typeface="Calibri Light" panose="020F0302020204030204" pitchFamily="34" charset="0"/>
                <a:sym typeface="Wingdings" pitchFamily="2" charset="2"/>
              </a:rPr>
              <a:t>AMBER care bundle </a:t>
            </a:r>
            <a:endParaRPr lang="en-GB" sz="1400" b="1" dirty="0">
              <a:latin typeface="Calibri Light" panose="020F0302020204030204" pitchFamily="34" charset="0"/>
              <a:cs typeface="Calibri Light" panose="020F0302020204030204" pitchFamily="34" charset="0"/>
            </a:endParaRPr>
          </a:p>
          <a:p>
            <a:pPr marL="609600" indent="-609600">
              <a:spcBef>
                <a:spcPct val="0"/>
              </a:spcBef>
              <a:buFontTx/>
              <a:buAutoNum type="arabicPeriod"/>
            </a:pPr>
            <a:endParaRPr lang="en-GB" sz="1400" b="1" dirty="0">
              <a:latin typeface="Calibri Light" panose="020F0302020204030204" pitchFamily="34" charset="0"/>
              <a:cs typeface="Calibri Light" panose="020F0302020204030204" pitchFamily="34" charset="0"/>
            </a:endParaRPr>
          </a:p>
          <a:p>
            <a:pPr marL="609600" indent="-609600">
              <a:spcBef>
                <a:spcPct val="0"/>
              </a:spcBef>
              <a:buFontTx/>
              <a:buAutoNum type="arabicPeriod"/>
            </a:pPr>
            <a:endParaRPr lang="en-GB" sz="1400" b="1" dirty="0">
              <a:latin typeface="Calibri Light" panose="020F0302020204030204" pitchFamily="34" charset="0"/>
              <a:cs typeface="Calibri Light" panose="020F0302020204030204" pitchFamily="34" charset="0"/>
            </a:endParaRPr>
          </a:p>
          <a:p>
            <a:pPr marL="609600" indent="-609600">
              <a:spcBef>
                <a:spcPct val="0"/>
              </a:spcBef>
              <a:buFontTx/>
              <a:buAutoNum type="arabicPeriod"/>
            </a:pPr>
            <a:endParaRPr lang="en-GB" sz="1400" b="1" dirty="0">
              <a:latin typeface="Calibri Light" panose="020F0302020204030204" pitchFamily="34" charset="0"/>
              <a:cs typeface="Calibri Light" panose="020F0302020204030204" pitchFamily="34" charset="0"/>
            </a:endParaRPr>
          </a:p>
          <a:p>
            <a:pPr marL="609600" indent="-609600">
              <a:spcBef>
                <a:spcPct val="0"/>
              </a:spcBef>
              <a:buNone/>
            </a:pPr>
            <a:endParaRPr lang="en-GB" sz="1400" dirty="0">
              <a:latin typeface="Calibri Light" panose="020F0302020204030204" pitchFamily="34" charset="0"/>
              <a:ea typeface="Times New Roman" pitchFamily="18" charset="0"/>
              <a:cs typeface="Calibri Light" panose="020F0302020204030204" pitchFamily="34" charset="0"/>
            </a:endParaRPr>
          </a:p>
        </p:txBody>
      </p:sp>
      <p:cxnSp>
        <p:nvCxnSpPr>
          <p:cNvPr id="7" name="Straight Connector 6"/>
          <p:cNvCxnSpPr/>
          <p:nvPr/>
        </p:nvCxnSpPr>
        <p:spPr>
          <a:xfrm>
            <a:off x="2063552" y="980728"/>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5839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78909" y="301396"/>
            <a:ext cx="8229600" cy="751341"/>
          </a:xfrm>
        </p:spPr>
        <p:txBody>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Identifying the patient </a:t>
            </a:r>
          </a:p>
        </p:txBody>
      </p:sp>
      <p:sp>
        <p:nvSpPr>
          <p:cNvPr id="4" name="Content Placeholder 3"/>
          <p:cNvSpPr>
            <a:spLocks noGrp="1"/>
          </p:cNvSpPr>
          <p:nvPr>
            <p:ph idx="1"/>
          </p:nvPr>
        </p:nvSpPr>
        <p:spPr>
          <a:xfrm>
            <a:off x="2078910" y="1268760"/>
            <a:ext cx="7905523" cy="4392488"/>
          </a:xfrm>
        </p:spPr>
        <p:txBody>
          <a:bodyPr>
            <a:noAutofit/>
          </a:bodyPr>
          <a:lstStyle/>
          <a:p>
            <a:pPr>
              <a:buClr>
                <a:srgbClr val="FFC000"/>
              </a:buClr>
              <a:buFont typeface="Wingdings" panose="05000000000000000000" pitchFamily="2" charset="2"/>
              <a:buChar char="§"/>
            </a:pPr>
            <a:r>
              <a:rPr lang="en-US" sz="2600" dirty="0">
                <a:latin typeface="Calibri Light" panose="020F0302020204030204" pitchFamily="34" charset="0"/>
                <a:cs typeface="Calibri Light" panose="020F0302020204030204" pitchFamily="34" charset="0"/>
              </a:rPr>
              <a:t>Clinical Assessment - Is the patient’s condition serious enough that even with active treatment there is uncertainty that they will recover?</a:t>
            </a:r>
          </a:p>
          <a:p>
            <a:pPr>
              <a:buClr>
                <a:srgbClr val="FFC000"/>
              </a:buClr>
              <a:buFont typeface="Wingdings" panose="05000000000000000000" pitchFamily="2" charset="2"/>
              <a:buChar char="§"/>
            </a:pPr>
            <a:r>
              <a:rPr lang="en-US" sz="2600" dirty="0">
                <a:latin typeface="Calibri Light" panose="020F0302020204030204" pitchFamily="34" charset="0"/>
                <a:cs typeface="Calibri Light" panose="020F0302020204030204" pitchFamily="34" charset="0"/>
              </a:rPr>
              <a:t>Review the patient’s admission notes</a:t>
            </a:r>
          </a:p>
          <a:p>
            <a:pPr lvl="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History (co morbidities); </a:t>
            </a:r>
          </a:p>
          <a:p>
            <a:pPr lvl="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recent admissions; </a:t>
            </a:r>
          </a:p>
          <a:p>
            <a:pPr lvl="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physical examination; </a:t>
            </a:r>
          </a:p>
          <a:p>
            <a:pPr lvl="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medications </a:t>
            </a:r>
          </a:p>
          <a:p>
            <a:pPr>
              <a:buClr>
                <a:srgbClr val="FFC000"/>
              </a:buClr>
              <a:buFont typeface="Wingdings" panose="05000000000000000000" pitchFamily="2" charset="2"/>
              <a:buChar char="§"/>
            </a:pPr>
            <a:r>
              <a:rPr lang="en-US" sz="2600" dirty="0">
                <a:latin typeface="Calibri Light" panose="020F0302020204030204" pitchFamily="34" charset="0"/>
                <a:cs typeface="Calibri Light" panose="020F0302020204030204" pitchFamily="34" charset="0"/>
              </a:rPr>
              <a:t>Trigger tools available to give guidance </a:t>
            </a:r>
          </a:p>
        </p:txBody>
      </p:sp>
      <p:cxnSp>
        <p:nvCxnSpPr>
          <p:cNvPr id="6" name="Straight Connector 5"/>
          <p:cNvCxnSpPr/>
          <p:nvPr/>
        </p:nvCxnSpPr>
        <p:spPr>
          <a:xfrm>
            <a:off x="2078909" y="980728"/>
            <a:ext cx="713494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4388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63552" y="160998"/>
            <a:ext cx="8229600" cy="850106"/>
          </a:xfrm>
        </p:spPr>
        <p:txBody>
          <a:bodyPr>
            <a:noAutofit/>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Supportive &amp; Palliative Care Indicators Tool</a:t>
            </a:r>
          </a:p>
        </p:txBody>
      </p:sp>
      <p:sp>
        <p:nvSpPr>
          <p:cNvPr id="5" name="Content Placeholder 4"/>
          <p:cNvSpPr>
            <a:spLocks noGrp="1"/>
          </p:cNvSpPr>
          <p:nvPr>
            <p:ph idx="1"/>
          </p:nvPr>
        </p:nvSpPr>
        <p:spPr>
          <a:xfrm>
            <a:off x="1960764" y="1011093"/>
            <a:ext cx="5647404" cy="5333602"/>
          </a:xfrm>
        </p:spPr>
        <p:txBody>
          <a:bodyPr>
            <a:noAutofit/>
          </a:bodyPr>
          <a:lstStyle/>
          <a:p>
            <a:pPr>
              <a:spcBef>
                <a:spcPts val="300"/>
              </a:spcBef>
              <a:buClr>
                <a:srgbClr val="FFCD2F"/>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Readily identifiable indicators of deteriorating health commonly present in advanced conditions</a:t>
            </a:r>
          </a:p>
          <a:p>
            <a:pPr>
              <a:spcBef>
                <a:spcPts val="300"/>
              </a:spcBef>
              <a:buClr>
                <a:srgbClr val="FFCD2F"/>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Promotes early supportive palliative care in parallel with optimal management of any underlying conditions as part of routine clinical practice</a:t>
            </a:r>
          </a:p>
          <a:p>
            <a:pPr>
              <a:spcBef>
                <a:spcPts val="300"/>
              </a:spcBef>
              <a:buClr>
                <a:srgbClr val="FFCD2F"/>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Evidence-based clinical indicators of all the major advanced, life-limiting conditions and multi-morbidity</a:t>
            </a:r>
          </a:p>
          <a:p>
            <a:pPr>
              <a:spcBef>
                <a:spcPts val="300"/>
              </a:spcBef>
              <a:buClr>
                <a:srgbClr val="FFCD2F"/>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Contains accessible language and concepts that can be used to initiate discussions with patients and families about goals of care and improve communication between professionals/ teams </a:t>
            </a:r>
          </a:p>
          <a:p>
            <a:pPr>
              <a:spcBef>
                <a:spcPts val="300"/>
              </a:spcBef>
              <a:buClr>
                <a:srgbClr val="FFCD2F"/>
              </a:buClr>
              <a:buFont typeface="Wingdings" panose="05000000000000000000" pitchFamily="2" charset="2"/>
              <a:buChar char="§"/>
            </a:pPr>
            <a:r>
              <a:rPr lang="en-AU" sz="2400" dirty="0">
                <a:latin typeface="Calibri Light" panose="020F0302020204030204" pitchFamily="34" charset="0"/>
                <a:cs typeface="Calibri Light" panose="020F0302020204030204" pitchFamily="34" charset="0"/>
              </a:rPr>
              <a:t>Simple, one page format</a:t>
            </a:r>
          </a:p>
          <a:p>
            <a:pPr>
              <a:spcBef>
                <a:spcPts val="300"/>
              </a:spcBef>
            </a:pPr>
            <a:endParaRPr lang="en-AU" sz="2400" dirty="0">
              <a:latin typeface="Calibri Light" panose="020F0302020204030204" pitchFamily="34" charset="0"/>
              <a:cs typeface="Calibri Light" panose="020F0302020204030204" pitchFamily="34" charset="0"/>
            </a:endParaRPr>
          </a:p>
        </p:txBody>
      </p:sp>
      <p:cxnSp>
        <p:nvCxnSpPr>
          <p:cNvPr id="6" name="Straight Connector 5"/>
          <p:cNvCxnSpPr/>
          <p:nvPr/>
        </p:nvCxnSpPr>
        <p:spPr>
          <a:xfrm>
            <a:off x="2135560" y="908720"/>
            <a:ext cx="79248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943430" y="5157193"/>
            <a:ext cx="2726467" cy="461665"/>
          </a:xfrm>
          <a:prstGeom prst="rect">
            <a:avLst/>
          </a:prstGeom>
          <a:solidFill>
            <a:schemeClr val="bg1"/>
          </a:solidFill>
        </p:spPr>
        <p:txBody>
          <a:bodyPr wrap="square">
            <a:spAutoFit/>
          </a:bodyPr>
          <a:lstStyle/>
          <a:p>
            <a:r>
              <a:rPr lang="en-AU" sz="1400" b="1" dirty="0">
                <a:latin typeface="Calibri Light" panose="020F0302020204030204" pitchFamily="34" charset="0"/>
                <a:cs typeface="Calibri Light" panose="020F0302020204030204" pitchFamily="34" charset="0"/>
                <a:hlinkClick r:id="rId2"/>
              </a:rPr>
              <a:t>http://www.spict.org.uk/about</a:t>
            </a:r>
            <a:r>
              <a:rPr lang="en-AU" sz="2400" dirty="0">
                <a:latin typeface="Calibri Light" panose="020F0302020204030204" pitchFamily="34" charset="0"/>
                <a:cs typeface="Calibri Light" panose="020F0302020204030204" pitchFamily="34" charset="0"/>
                <a:hlinkClick r:id="rId2"/>
              </a:rPr>
              <a:t>/</a:t>
            </a:r>
            <a:r>
              <a:rPr lang="en-AU" sz="2400" dirty="0">
                <a:latin typeface="Calibri Light" panose="020F0302020204030204" pitchFamily="34" charset="0"/>
                <a:cs typeface="Calibri Light" panose="020F0302020204030204" pitchFamily="34" charset="0"/>
              </a:rPr>
              <a:t> </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6201" y="1556792"/>
            <a:ext cx="2582451" cy="3694454"/>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99464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560" y="385166"/>
            <a:ext cx="8229600" cy="595563"/>
          </a:xfrm>
        </p:spPr>
        <p:txBody>
          <a:bodyPr/>
          <a:lstStyle/>
          <a:p>
            <a:r>
              <a:rPr lang="en-AU" sz="3600" dirty="0">
                <a:solidFill>
                  <a:schemeClr val="accent5">
                    <a:lumMod val="50000"/>
                  </a:schemeClr>
                </a:solidFill>
                <a:latin typeface="Calibri Light" panose="020F0302020204030204" pitchFamily="34" charset="0"/>
                <a:cs typeface="Calibri Light" panose="020F0302020204030204" pitchFamily="34" charset="0"/>
              </a:rPr>
              <a:t>Stage 2 - Day 1 Interventions </a:t>
            </a:r>
          </a:p>
        </p:txBody>
      </p:sp>
      <p:sp>
        <p:nvSpPr>
          <p:cNvPr id="3" name="Content Placeholder 2"/>
          <p:cNvSpPr>
            <a:spLocks noGrp="1"/>
          </p:cNvSpPr>
          <p:nvPr>
            <p:ph idx="1"/>
          </p:nvPr>
        </p:nvSpPr>
        <p:spPr>
          <a:xfrm>
            <a:off x="2135560" y="1268760"/>
            <a:ext cx="8229600" cy="4644502"/>
          </a:xfrm>
        </p:spPr>
        <p:txBody>
          <a:bodyPr>
            <a:noAutofit/>
          </a:bodyPr>
          <a:lstStyle/>
          <a:p>
            <a:pPr marL="0" indent="0">
              <a:spcAft>
                <a:spcPts val="600"/>
              </a:spcAft>
              <a:buClr>
                <a:srgbClr val="F8B100"/>
              </a:buClr>
              <a:buNone/>
            </a:pPr>
            <a:r>
              <a:rPr lang="en-AU" sz="2800" b="1" dirty="0">
                <a:latin typeface="Calibri Light" panose="020F0302020204030204" pitchFamily="34" charset="0"/>
                <a:cs typeface="Calibri Light" panose="020F0302020204030204" pitchFamily="34" charset="0"/>
              </a:rPr>
              <a:t>Within 12 hours of patient identification</a:t>
            </a:r>
            <a:endParaRPr lang="en-AU" sz="2800" b="1" dirty="0">
              <a:solidFill>
                <a:srgbClr val="000000"/>
              </a:solidFill>
              <a:latin typeface="Calibri Light" panose="020F0302020204030204" pitchFamily="34" charset="0"/>
              <a:ea typeface="Times New Roman"/>
              <a:cs typeface="Calibri Light" panose="020F0302020204030204" pitchFamily="34" charset="0"/>
            </a:endParaRPr>
          </a:p>
          <a:p>
            <a:pPr>
              <a:spcAft>
                <a:spcPts val="600"/>
              </a:spcAft>
              <a:buClr>
                <a:srgbClr val="F8B100"/>
              </a:buClr>
              <a:buFont typeface="Symbol" panose="05050102010706020507" pitchFamily="18" charset="2"/>
              <a:buChar char="Ö"/>
            </a:pPr>
            <a:r>
              <a:rPr lang="en-AU" sz="2400" dirty="0">
                <a:solidFill>
                  <a:srgbClr val="000000"/>
                </a:solidFill>
                <a:latin typeface="Calibri Light" panose="020F0302020204030204" pitchFamily="34" charset="0"/>
                <a:ea typeface="Times New Roman"/>
                <a:cs typeface="Calibri Light" panose="020F0302020204030204" pitchFamily="34" charset="0"/>
              </a:rPr>
              <a:t>patient/carer discussion documented in medical record</a:t>
            </a:r>
          </a:p>
          <a:p>
            <a:pPr>
              <a:spcAft>
                <a:spcPts val="600"/>
              </a:spcAft>
              <a:buClr>
                <a:srgbClr val="F8B100"/>
              </a:buClr>
              <a:buFont typeface="Symbol" panose="05050102010706020507" pitchFamily="18" charset="2"/>
              <a:buChar char="Ö"/>
            </a:pPr>
            <a:r>
              <a:rPr lang="en-AU" sz="2400" dirty="0">
                <a:solidFill>
                  <a:srgbClr val="000000"/>
                </a:solidFill>
                <a:latin typeface="Calibri Light" panose="020F0302020204030204" pitchFamily="34" charset="0"/>
                <a:ea typeface="Times New Roman"/>
                <a:cs typeface="Calibri Light" panose="020F0302020204030204" pitchFamily="34" charset="0"/>
              </a:rPr>
              <a:t>patient's preferred place of care documented</a:t>
            </a:r>
            <a:endParaRPr lang="en-AU" sz="2400" dirty="0">
              <a:latin typeface="Calibri Light" panose="020F0302020204030204" pitchFamily="34" charset="0"/>
              <a:cs typeface="Calibri Light" panose="020F0302020204030204" pitchFamily="34" charset="0"/>
            </a:endParaRPr>
          </a:p>
          <a:p>
            <a:pPr>
              <a:spcAft>
                <a:spcPts val="600"/>
              </a:spcAft>
              <a:buClr>
                <a:srgbClr val="F8B100"/>
              </a:buClr>
              <a:buFont typeface="Symbol" panose="05050102010706020507" pitchFamily="18" charset="2"/>
              <a:buChar char="Ö"/>
            </a:pPr>
            <a:r>
              <a:rPr lang="en-AU" sz="2400" dirty="0">
                <a:solidFill>
                  <a:srgbClr val="000000"/>
                </a:solidFill>
                <a:latin typeface="Calibri Light" panose="020F0302020204030204" pitchFamily="34" charset="0"/>
                <a:ea typeface="Times New Roman"/>
                <a:cs typeface="Calibri Light" panose="020F0302020204030204" pitchFamily="34" charset="0"/>
              </a:rPr>
              <a:t>medical plan documented in progress notes</a:t>
            </a:r>
          </a:p>
          <a:p>
            <a:pPr>
              <a:spcAft>
                <a:spcPts val="600"/>
              </a:spcAft>
              <a:buClr>
                <a:srgbClr val="F8B100"/>
              </a:buClr>
              <a:buFont typeface="Symbol" panose="05050102010706020507" pitchFamily="18" charset="2"/>
              <a:buChar char="Ö"/>
            </a:pPr>
            <a:r>
              <a:rPr lang="en-AU" sz="2400" dirty="0">
                <a:solidFill>
                  <a:srgbClr val="000000"/>
                </a:solidFill>
                <a:latin typeface="Calibri Light" panose="020F0302020204030204" pitchFamily="34" charset="0"/>
                <a:ea typeface="Times New Roman"/>
                <a:cs typeface="Calibri Light" panose="020F0302020204030204" pitchFamily="34" charset="0"/>
              </a:rPr>
              <a:t>escalation decision documented for clinical reviews and rapid response team</a:t>
            </a:r>
          </a:p>
          <a:p>
            <a:pPr>
              <a:spcAft>
                <a:spcPts val="600"/>
              </a:spcAft>
              <a:buClr>
                <a:srgbClr val="F8B100"/>
              </a:buClr>
              <a:buFont typeface="Symbol" panose="05050102010706020507" pitchFamily="18" charset="2"/>
              <a:buChar char="Ö"/>
            </a:pPr>
            <a:r>
              <a:rPr lang="en-AU" sz="2400" dirty="0">
                <a:solidFill>
                  <a:srgbClr val="000000"/>
                </a:solidFill>
                <a:latin typeface="Calibri Light" panose="020F0302020204030204" pitchFamily="34" charset="0"/>
                <a:ea typeface="Times New Roman"/>
                <a:cs typeface="Calibri Light" panose="020F0302020204030204" pitchFamily="34" charset="0"/>
              </a:rPr>
              <a:t>resuscitation plan completed </a:t>
            </a:r>
          </a:p>
        </p:txBody>
      </p:sp>
      <p:cxnSp>
        <p:nvCxnSpPr>
          <p:cNvPr id="8" name="Straight Connector 7"/>
          <p:cNvCxnSpPr/>
          <p:nvPr/>
        </p:nvCxnSpPr>
        <p:spPr>
          <a:xfrm>
            <a:off x="2063552" y="980728"/>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a:xfrm>
            <a:off x="3863752" y="5013176"/>
            <a:ext cx="6624736" cy="1080120"/>
          </a:xfrm>
          <a:prstGeom prst="snip1Rect">
            <a:avLst/>
          </a:prstGeom>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l" defTabSz="914400" rtl="0" eaLnBrk="1" latinLnBrk="0" hangingPunct="1">
              <a:spcBef>
                <a:spcPct val="0"/>
              </a:spcBef>
              <a:buNone/>
              <a:defRPr sz="3600" kern="1200">
                <a:solidFill>
                  <a:schemeClr val="tx1"/>
                </a:solidFill>
                <a:latin typeface="+mj-lt"/>
                <a:ea typeface="+mj-ea"/>
                <a:cs typeface="+mj-cs"/>
              </a:defRPr>
            </a:lvl1pPr>
          </a:lstStyle>
          <a:p>
            <a:pPr algn="r">
              <a:lnSpc>
                <a:spcPct val="80000"/>
              </a:lnSpc>
              <a:defRPr/>
            </a:pPr>
            <a:r>
              <a:rPr lang="en-AU" sz="1600" dirty="0">
                <a:solidFill>
                  <a:schemeClr val="tx2">
                    <a:lumMod val="75000"/>
                  </a:schemeClr>
                </a:solidFill>
                <a:latin typeface="Calibri Light" panose="020F0302020204030204" pitchFamily="34" charset="0"/>
                <a:cs typeface="Calibri Light" panose="020F0302020204030204" pitchFamily="34" charset="0"/>
              </a:rPr>
              <a:t>“Randomised trials have shown that timely and nuanced discussions around end of life care options can improve quality of life, prolong survival, reduce use of aggressive care and lower healthcare costs.”</a:t>
            </a:r>
            <a:br>
              <a:rPr lang="en-AU" sz="1600" dirty="0">
                <a:solidFill>
                  <a:schemeClr val="tx2">
                    <a:lumMod val="75000"/>
                  </a:schemeClr>
                </a:solidFill>
                <a:latin typeface="Calibri Light" panose="020F0302020204030204" pitchFamily="34" charset="0"/>
                <a:cs typeface="Calibri Light" panose="020F0302020204030204" pitchFamily="34" charset="0"/>
              </a:rPr>
            </a:br>
            <a:r>
              <a:rPr lang="en-AU" sz="1200" i="1" dirty="0">
                <a:solidFill>
                  <a:schemeClr val="tx2">
                    <a:lumMod val="75000"/>
                  </a:schemeClr>
                </a:solidFill>
                <a:latin typeface="Calibri Light" panose="020F0302020204030204" pitchFamily="34" charset="0"/>
                <a:cs typeface="Calibri Light" panose="020F0302020204030204" pitchFamily="34" charset="0"/>
              </a:rPr>
              <a:t>Editorial, Australian Internal Medicine Journal, October 2014</a:t>
            </a:r>
            <a:endParaRPr lang="en-US" sz="2000" i="1" dirty="0">
              <a:solidFill>
                <a:schemeClr val="tx2">
                  <a:lumMod val="75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773102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141796" y="174007"/>
            <a:ext cx="8229600" cy="850106"/>
          </a:xfrm>
        </p:spPr>
        <p:txBody>
          <a:bodyPr/>
          <a:lstStyle/>
          <a:p>
            <a:pPr marL="342900" indent="-342900"/>
            <a:r>
              <a:rPr lang="en-US" sz="3600" dirty="0">
                <a:solidFill>
                  <a:schemeClr val="tx2">
                    <a:lumMod val="75000"/>
                  </a:schemeClr>
                </a:solidFill>
                <a:latin typeface="Calibri Light" panose="020F0302020204030204" pitchFamily="34" charset="0"/>
                <a:cs typeface="Calibri Light" panose="020F0302020204030204" pitchFamily="34" charset="0"/>
              </a:rPr>
              <a:t>Meeting the Patient &amp; Family</a:t>
            </a:r>
            <a:endParaRPr lang="en-US" sz="2000" dirty="0">
              <a:solidFill>
                <a:schemeClr val="tx2">
                  <a:lumMod val="75000"/>
                </a:schemeClr>
              </a:solidFill>
              <a:latin typeface="Calibri Light" panose="020F0302020204030204" pitchFamily="34" charset="0"/>
              <a:cs typeface="Calibri Light" panose="020F0302020204030204" pitchFamily="34" charset="0"/>
            </a:endParaRPr>
          </a:p>
        </p:txBody>
      </p:sp>
      <p:sp>
        <p:nvSpPr>
          <p:cNvPr id="31747" name="Rectangle 3"/>
          <p:cNvSpPr>
            <a:spLocks noGrp="1" noChangeArrowheads="1"/>
          </p:cNvSpPr>
          <p:nvPr>
            <p:ph idx="1"/>
          </p:nvPr>
        </p:nvSpPr>
        <p:spPr>
          <a:xfrm>
            <a:off x="2063553" y="1025111"/>
            <a:ext cx="5328592" cy="5195624"/>
          </a:xfrm>
        </p:spPr>
        <p:txBody>
          <a:bodyPr>
            <a:noAutofit/>
          </a:bodyPr>
          <a:lstStyle/>
          <a:p>
            <a:pPr eaLnBrk="1" hangingPunct="1">
              <a:buClr>
                <a:srgbClr val="FFC000"/>
              </a:buClr>
              <a:buFont typeface="Wingdings" panose="05000000000000000000" pitchFamily="2" charset="2"/>
              <a:buChar char="§"/>
            </a:pPr>
            <a:r>
              <a:rPr lang="en-US" sz="2800" dirty="0">
                <a:latin typeface="Calibri Light" panose="020F0302020204030204" pitchFamily="34" charset="0"/>
                <a:cs typeface="Calibri Light" panose="020F0302020204030204" pitchFamily="34" charset="0"/>
              </a:rPr>
              <a:t>Meet the patient and family:</a:t>
            </a:r>
          </a:p>
          <a:p>
            <a:pPr lvl="1" eaLnBrk="1" hangingPunct="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Discuss medical condition and proposed management plan</a:t>
            </a:r>
          </a:p>
          <a:p>
            <a:pPr lvl="1" eaLnBrk="1" hangingPunct="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Acknowledge patients ‘uncertain’ recovery and what will be done by the team and what (if any) time limited trial of therapy will be implemented</a:t>
            </a:r>
          </a:p>
          <a:p>
            <a:pPr lvl="1" eaLnBrk="1" hangingPunct="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Identify what the patient / family see as a good outcome </a:t>
            </a:r>
          </a:p>
          <a:p>
            <a:pPr lvl="1" eaLnBrk="1" hangingPunct="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Agree on management plan, escalation plan and follow up plan</a:t>
            </a:r>
          </a:p>
          <a:p>
            <a:pPr lvl="1" eaLnBrk="1" hangingPunct="1">
              <a:buClr>
                <a:srgbClr val="FFC000"/>
              </a:buClr>
              <a:buFont typeface="Wingdings" panose="05000000000000000000" pitchFamily="2" charset="2"/>
              <a:buChar char="§"/>
            </a:pPr>
            <a:r>
              <a:rPr lang="en-US" sz="2400" dirty="0">
                <a:latin typeface="Calibri Light" panose="020F0302020204030204" pitchFamily="34" charset="0"/>
                <a:cs typeface="Calibri Light" panose="020F0302020204030204" pitchFamily="34" charset="0"/>
              </a:rPr>
              <a:t>Assess concerns, including potential family interpersonal problems </a:t>
            </a:r>
            <a:r>
              <a:rPr lang="en-US" dirty="0" smtClean="0">
                <a:latin typeface="Calibri Light" panose="020F0302020204030204" pitchFamily="34" charset="0"/>
                <a:cs typeface="Calibri Light" panose="020F0302020204030204" pitchFamily="34" charset="0"/>
              </a:rPr>
              <a:t>  </a:t>
            </a:r>
          </a:p>
        </p:txBody>
      </p:sp>
      <p:cxnSp>
        <p:nvCxnSpPr>
          <p:cNvPr id="5" name="Straight Connector 4"/>
          <p:cNvCxnSpPr/>
          <p:nvPr/>
        </p:nvCxnSpPr>
        <p:spPr>
          <a:xfrm>
            <a:off x="2141797" y="908720"/>
            <a:ext cx="6053051"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5427" y="1484784"/>
            <a:ext cx="2754642" cy="36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10113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5560" y="228451"/>
            <a:ext cx="7200900" cy="759618"/>
          </a:xfrm>
        </p:spPr>
        <p:txBody>
          <a:bodyPr/>
          <a:lstStyle/>
          <a:p>
            <a:r>
              <a:rPr lang="en-AU" sz="4000" dirty="0">
                <a:solidFill>
                  <a:schemeClr val="tx2">
                    <a:lumMod val="75000"/>
                  </a:schemeClr>
                </a:solidFill>
                <a:latin typeface="Calibri Light" panose="020F0302020204030204" pitchFamily="34" charset="0"/>
              </a:rPr>
              <a:t>Documentation </a:t>
            </a:r>
          </a:p>
        </p:txBody>
      </p:sp>
      <p:sp>
        <p:nvSpPr>
          <p:cNvPr id="4" name="Content Placeholder 3"/>
          <p:cNvSpPr>
            <a:spLocks noGrp="1"/>
          </p:cNvSpPr>
          <p:nvPr>
            <p:ph idx="1"/>
          </p:nvPr>
        </p:nvSpPr>
        <p:spPr>
          <a:xfrm>
            <a:off x="2135560" y="1196753"/>
            <a:ext cx="8229600" cy="4857403"/>
          </a:xfrm>
        </p:spPr>
        <p:txBody>
          <a:bodyPr>
            <a:normAutofit lnSpcReduction="10000"/>
          </a:bodyPr>
          <a:lstStyle/>
          <a:p>
            <a:pPr>
              <a:buClr>
                <a:srgbClr val="FFC000"/>
              </a:buClr>
              <a:buFont typeface="Wingdings" panose="05000000000000000000" pitchFamily="2" charset="2"/>
              <a:buChar char="§"/>
            </a:pPr>
            <a:r>
              <a:rPr lang="en-AU" dirty="0">
                <a:latin typeface="Calibri Light" panose="020F0302020204030204" pitchFamily="34" charset="0"/>
              </a:rPr>
              <a:t>There should be detailed documentation of the conversation with the patient and </a:t>
            </a:r>
            <a:r>
              <a:rPr lang="en-AU" dirty="0" smtClean="0">
                <a:latin typeface="Calibri Light" panose="020F0302020204030204" pitchFamily="34" charset="0"/>
              </a:rPr>
              <a:t>family/carer around management plan. At a minimum should </a:t>
            </a:r>
            <a:r>
              <a:rPr lang="en-AU" dirty="0">
                <a:latin typeface="Calibri Light" panose="020F0302020204030204" pitchFamily="34" charset="0"/>
              </a:rPr>
              <a:t>include: </a:t>
            </a:r>
          </a:p>
          <a:p>
            <a:pPr lvl="1">
              <a:buClr>
                <a:srgbClr val="FFC000"/>
              </a:buClr>
              <a:buFont typeface="Wingdings" panose="05000000000000000000" pitchFamily="2" charset="2"/>
              <a:buChar char="§"/>
            </a:pPr>
            <a:r>
              <a:rPr lang="en-AU" dirty="0">
                <a:latin typeface="Calibri Light" panose="020F0302020204030204" pitchFamily="34" charset="0"/>
              </a:rPr>
              <a:t>who was present in discussion (both the MDT and family members</a:t>
            </a:r>
            <a:r>
              <a:rPr lang="en-AU" dirty="0" smtClean="0">
                <a:latin typeface="Calibri Light" panose="020F0302020204030204" pitchFamily="34" charset="0"/>
              </a:rPr>
              <a:t>) </a:t>
            </a:r>
            <a:endParaRPr lang="en-AU" dirty="0">
              <a:latin typeface="Calibri Light" panose="020F0302020204030204" pitchFamily="34" charset="0"/>
            </a:endParaRPr>
          </a:p>
          <a:p>
            <a:pPr lvl="1">
              <a:buClr>
                <a:srgbClr val="FFC000"/>
              </a:buClr>
              <a:buFont typeface="Wingdings" panose="05000000000000000000" pitchFamily="2" charset="2"/>
              <a:buChar char="§"/>
            </a:pPr>
            <a:r>
              <a:rPr lang="en-AU" dirty="0">
                <a:latin typeface="Calibri Light" panose="020F0302020204030204" pitchFamily="34" charset="0"/>
              </a:rPr>
              <a:t>what information was </a:t>
            </a:r>
            <a:r>
              <a:rPr lang="en-AU" dirty="0" smtClean="0">
                <a:latin typeface="Calibri Light" panose="020F0302020204030204" pitchFamily="34" charset="0"/>
              </a:rPr>
              <a:t>given</a:t>
            </a:r>
            <a:endParaRPr lang="en-AU" dirty="0">
              <a:latin typeface="Calibri Light" panose="020F0302020204030204" pitchFamily="34" charset="0"/>
            </a:endParaRPr>
          </a:p>
          <a:p>
            <a:pPr lvl="1">
              <a:buClr>
                <a:srgbClr val="FFC000"/>
              </a:buClr>
              <a:buFont typeface="Wingdings" panose="05000000000000000000" pitchFamily="2" charset="2"/>
              <a:buChar char="§"/>
            </a:pPr>
            <a:r>
              <a:rPr lang="en-AU" dirty="0">
                <a:latin typeface="Calibri Light" panose="020F0302020204030204" pitchFamily="34" charset="0"/>
              </a:rPr>
              <a:t>what were patient's </a:t>
            </a:r>
            <a:r>
              <a:rPr lang="en-AU" dirty="0" smtClean="0">
                <a:latin typeface="Calibri Light" panose="020F0302020204030204" pitchFamily="34" charset="0"/>
              </a:rPr>
              <a:t>concerns/choices</a:t>
            </a:r>
            <a:endParaRPr lang="en-AU" dirty="0">
              <a:latin typeface="Calibri Light" panose="020F0302020204030204" pitchFamily="34" charset="0"/>
            </a:endParaRPr>
          </a:p>
          <a:p>
            <a:pPr lvl="1">
              <a:buClr>
                <a:srgbClr val="FFC000"/>
              </a:buClr>
              <a:buFont typeface="Wingdings" panose="05000000000000000000" pitchFamily="2" charset="2"/>
              <a:buChar char="§"/>
            </a:pPr>
            <a:r>
              <a:rPr lang="en-AU" dirty="0">
                <a:latin typeface="Calibri Light" panose="020F0302020204030204" pitchFamily="34" charset="0"/>
              </a:rPr>
              <a:t>did the patient  and/or family / carer understand the patient’s condition and the goals of </a:t>
            </a:r>
            <a:r>
              <a:rPr lang="en-AU" dirty="0" smtClean="0">
                <a:latin typeface="Calibri Light" panose="020F0302020204030204" pitchFamily="34" charset="0"/>
              </a:rPr>
              <a:t>care</a:t>
            </a:r>
            <a:endParaRPr lang="en-AU" dirty="0">
              <a:latin typeface="Calibri Light" panose="020F0302020204030204" pitchFamily="34" charset="0"/>
            </a:endParaRPr>
          </a:p>
          <a:p>
            <a:pPr lvl="1">
              <a:buClr>
                <a:srgbClr val="FFC000"/>
              </a:buClr>
              <a:buFont typeface="Wingdings" panose="05000000000000000000" pitchFamily="2" charset="2"/>
              <a:buChar char="§"/>
            </a:pPr>
            <a:r>
              <a:rPr lang="en-AU" dirty="0">
                <a:latin typeface="Calibri Light" panose="020F0302020204030204" pitchFamily="34" charset="0"/>
              </a:rPr>
              <a:t>did the patient have a preference for place of </a:t>
            </a:r>
            <a:r>
              <a:rPr lang="en-AU" dirty="0" smtClean="0">
                <a:latin typeface="Calibri Light" panose="020F0302020204030204" pitchFamily="34" charset="0"/>
              </a:rPr>
              <a:t>death</a:t>
            </a:r>
          </a:p>
          <a:p>
            <a:pPr>
              <a:buClr>
                <a:srgbClr val="FFC000"/>
              </a:buClr>
              <a:buFont typeface="Wingdings" panose="05000000000000000000" pitchFamily="2" charset="2"/>
              <a:buChar char="§"/>
            </a:pPr>
            <a:r>
              <a:rPr lang="en-AU" dirty="0" smtClean="0">
                <a:latin typeface="Calibri Light" panose="020F0302020204030204" pitchFamily="34" charset="0"/>
              </a:rPr>
              <a:t>Indicators </a:t>
            </a:r>
            <a:r>
              <a:rPr lang="en-AU" dirty="0">
                <a:latin typeface="Calibri Light" panose="020F0302020204030204" pitchFamily="34" charset="0"/>
              </a:rPr>
              <a:t>of symptom/pain control, psychosocial and spiritual support (including family care) were </a:t>
            </a:r>
            <a:r>
              <a:rPr lang="en-AU" dirty="0" smtClean="0">
                <a:latin typeface="Calibri Light" panose="020F0302020204030204" pitchFamily="34" charset="0"/>
              </a:rPr>
              <a:t>addressed</a:t>
            </a:r>
            <a:endParaRPr lang="en-AU" dirty="0">
              <a:latin typeface="Calibri Light" panose="020F0302020204030204" pitchFamily="34" charset="0"/>
            </a:endParaRPr>
          </a:p>
        </p:txBody>
      </p:sp>
      <p:cxnSp>
        <p:nvCxnSpPr>
          <p:cNvPr id="6" name="Straight Connector 5"/>
          <p:cNvCxnSpPr/>
          <p:nvPr/>
        </p:nvCxnSpPr>
        <p:spPr>
          <a:xfrm>
            <a:off x="2207568" y="908720"/>
            <a:ext cx="54006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7199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5560" y="311123"/>
            <a:ext cx="7200900" cy="759618"/>
          </a:xfrm>
        </p:spPr>
        <p:txBody>
          <a:bodyPr/>
          <a:lstStyle/>
          <a:p>
            <a:r>
              <a:rPr lang="en-AU" sz="3600" dirty="0">
                <a:solidFill>
                  <a:schemeClr val="tx2">
                    <a:lumMod val="75000"/>
                  </a:schemeClr>
                </a:solidFill>
                <a:latin typeface="Calibri Light" panose="020F0302020204030204" pitchFamily="34" charset="0"/>
              </a:rPr>
              <a:t>Stage 3 - Daily monitor/review ‘ACT’  </a:t>
            </a:r>
          </a:p>
        </p:txBody>
      </p:sp>
      <p:sp>
        <p:nvSpPr>
          <p:cNvPr id="4" name="Content Placeholder 3"/>
          <p:cNvSpPr>
            <a:spLocks noGrp="1"/>
          </p:cNvSpPr>
          <p:nvPr>
            <p:ph idx="1"/>
          </p:nvPr>
        </p:nvSpPr>
        <p:spPr>
          <a:xfrm>
            <a:off x="1999709" y="1372968"/>
            <a:ext cx="8424936" cy="2344064"/>
          </a:xfrm>
        </p:spPr>
        <p:txBody>
          <a:bodyPr>
            <a:noAutofit/>
          </a:bodyPr>
          <a:lstStyle/>
          <a:p>
            <a:pPr lvl="1">
              <a:buNone/>
            </a:pPr>
            <a:r>
              <a:rPr lang="en-GB" b="1" dirty="0">
                <a:solidFill>
                  <a:srgbClr val="FFC000"/>
                </a:solidFill>
                <a:latin typeface="Calibri Light" panose="020F0302020204030204" pitchFamily="34" charset="0"/>
              </a:rPr>
              <a:t>A</a:t>
            </a:r>
            <a:r>
              <a:rPr lang="en-GB" b="1" dirty="0">
                <a:latin typeface="Calibri Light" panose="020F0302020204030204" pitchFamily="34" charset="0"/>
              </a:rPr>
              <a:t> 	</a:t>
            </a:r>
            <a:r>
              <a:rPr lang="en-GB" b="1" dirty="0" smtClean="0">
                <a:latin typeface="Calibri Light" panose="020F0302020204030204" pitchFamily="34" charset="0"/>
              </a:rPr>
              <a:t>    </a:t>
            </a:r>
            <a:r>
              <a:rPr lang="en-GB" dirty="0" smtClean="0">
                <a:latin typeface="Calibri Light" panose="020F0302020204030204" pitchFamily="34" charset="0"/>
              </a:rPr>
              <a:t>Is </a:t>
            </a:r>
            <a:r>
              <a:rPr lang="en-GB" dirty="0">
                <a:latin typeface="Calibri Light" panose="020F0302020204030204" pitchFamily="34" charset="0"/>
              </a:rPr>
              <a:t>patient still </a:t>
            </a:r>
            <a:r>
              <a:rPr lang="en-GB" b="1" dirty="0" smtClean="0">
                <a:solidFill>
                  <a:srgbClr val="FFC000"/>
                </a:solidFill>
                <a:latin typeface="Calibri Light" panose="020F0302020204030204" pitchFamily="34" charset="0"/>
              </a:rPr>
              <a:t>A</a:t>
            </a:r>
            <a:r>
              <a:rPr lang="en-GB" dirty="0" smtClean="0">
                <a:latin typeface="Calibri Light" panose="020F0302020204030204" pitchFamily="34" charset="0"/>
              </a:rPr>
              <a:t>MBER?</a:t>
            </a:r>
            <a:endParaRPr lang="en-GB" dirty="0">
              <a:latin typeface="Calibri Light" panose="020F0302020204030204" pitchFamily="34" charset="0"/>
            </a:endParaRPr>
          </a:p>
          <a:p>
            <a:pPr lvl="1">
              <a:buNone/>
            </a:pPr>
            <a:r>
              <a:rPr lang="en-GB" b="1" dirty="0">
                <a:solidFill>
                  <a:srgbClr val="FFC000"/>
                </a:solidFill>
                <a:latin typeface="Calibri Light" panose="020F0302020204030204" pitchFamily="34" charset="0"/>
              </a:rPr>
              <a:t>C</a:t>
            </a:r>
            <a:r>
              <a:rPr lang="en-GB" dirty="0">
                <a:latin typeface="Calibri Light" panose="020F0302020204030204" pitchFamily="34" charset="0"/>
              </a:rPr>
              <a:t> 	</a:t>
            </a:r>
            <a:r>
              <a:rPr lang="en-GB" dirty="0" smtClean="0">
                <a:latin typeface="Calibri Light" panose="020F0302020204030204" pitchFamily="34" charset="0"/>
              </a:rPr>
              <a:t>    Has </a:t>
            </a:r>
            <a:r>
              <a:rPr lang="en-GB" dirty="0">
                <a:latin typeface="Calibri Light" panose="020F0302020204030204" pitchFamily="34" charset="0"/>
              </a:rPr>
              <a:t>medical plan </a:t>
            </a:r>
            <a:r>
              <a:rPr lang="en-GB" b="1" dirty="0" smtClean="0">
                <a:solidFill>
                  <a:srgbClr val="FFC000"/>
                </a:solidFill>
                <a:latin typeface="Calibri Light" panose="020F0302020204030204" pitchFamily="34" charset="0"/>
              </a:rPr>
              <a:t>C</a:t>
            </a:r>
            <a:r>
              <a:rPr lang="en-GB" dirty="0" smtClean="0">
                <a:latin typeface="Calibri Light" panose="020F0302020204030204" pitchFamily="34" charset="0"/>
              </a:rPr>
              <a:t>hanged?</a:t>
            </a:r>
            <a:endParaRPr lang="en-GB" dirty="0">
              <a:latin typeface="Calibri Light" panose="020F0302020204030204" pitchFamily="34" charset="0"/>
            </a:endParaRPr>
          </a:p>
          <a:p>
            <a:pPr lvl="1">
              <a:buNone/>
            </a:pPr>
            <a:r>
              <a:rPr lang="en-GB" b="1" dirty="0" smtClean="0">
                <a:solidFill>
                  <a:srgbClr val="FFC000"/>
                </a:solidFill>
                <a:latin typeface="Calibri Light" panose="020F0302020204030204" pitchFamily="34" charset="0"/>
              </a:rPr>
              <a:t>T</a:t>
            </a:r>
            <a:r>
              <a:rPr lang="en-GB" dirty="0" smtClean="0">
                <a:solidFill>
                  <a:srgbClr val="FFC000"/>
                </a:solidFill>
                <a:latin typeface="Calibri Light" panose="020F0302020204030204" pitchFamily="34" charset="0"/>
              </a:rPr>
              <a:t> </a:t>
            </a:r>
            <a:r>
              <a:rPr lang="en-GB" dirty="0">
                <a:latin typeface="Calibri Light" panose="020F0302020204030204" pitchFamily="34" charset="0"/>
              </a:rPr>
              <a:t>	 </a:t>
            </a:r>
            <a:r>
              <a:rPr lang="en-GB" dirty="0" smtClean="0">
                <a:latin typeface="Calibri Light" panose="020F0302020204030204" pitchFamily="34" charset="0"/>
              </a:rPr>
              <a:t>      Have you </a:t>
            </a:r>
            <a:r>
              <a:rPr lang="en-GB" b="1" dirty="0" smtClean="0">
                <a:solidFill>
                  <a:srgbClr val="FFC000"/>
                </a:solidFill>
                <a:latin typeface="Calibri Light" panose="020F0302020204030204" pitchFamily="34" charset="0"/>
              </a:rPr>
              <a:t>T</a:t>
            </a:r>
            <a:r>
              <a:rPr lang="en-GB" dirty="0" smtClean="0">
                <a:latin typeface="Calibri Light" panose="020F0302020204030204" pitchFamily="34" charset="0"/>
              </a:rPr>
              <a:t>alked with the patient and family/carers </a:t>
            </a:r>
          </a:p>
          <a:p>
            <a:pPr lvl="1">
              <a:buNone/>
            </a:pPr>
            <a:r>
              <a:rPr lang="en-GB" dirty="0">
                <a:latin typeface="Calibri Light" panose="020F0302020204030204" pitchFamily="34" charset="0"/>
              </a:rPr>
              <a:t>	</a:t>
            </a:r>
            <a:r>
              <a:rPr lang="en-GB" dirty="0" smtClean="0">
                <a:latin typeface="Calibri Light" panose="020F0302020204030204" pitchFamily="34" charset="0"/>
              </a:rPr>
              <a:t>	    Is everything </a:t>
            </a:r>
            <a:r>
              <a:rPr lang="en-GB" dirty="0">
                <a:latin typeface="Calibri Light" panose="020F0302020204030204" pitchFamily="34" charset="0"/>
              </a:rPr>
              <a:t>OK</a:t>
            </a:r>
            <a:r>
              <a:rPr lang="en-GB" dirty="0" smtClean="0">
                <a:latin typeface="Calibri Light" panose="020F0302020204030204" pitchFamily="34" charset="0"/>
              </a:rPr>
              <a:t>?” </a:t>
            </a:r>
            <a:endParaRPr lang="en-GB" dirty="0">
              <a:latin typeface="Calibri Light" panose="020F0302020204030204" pitchFamily="34" charset="0"/>
            </a:endParaRPr>
          </a:p>
        </p:txBody>
      </p:sp>
      <p:cxnSp>
        <p:nvCxnSpPr>
          <p:cNvPr id="7" name="Straight Connector 6"/>
          <p:cNvCxnSpPr/>
          <p:nvPr/>
        </p:nvCxnSpPr>
        <p:spPr>
          <a:xfrm>
            <a:off x="2135560" y="1070741"/>
            <a:ext cx="741682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5" y="3429000"/>
            <a:ext cx="7284609" cy="1781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7274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061656" y="260648"/>
            <a:ext cx="8458200" cy="850106"/>
          </a:xfrm>
        </p:spPr>
        <p:txBody>
          <a:bodyPr/>
          <a:lstStyle/>
          <a:p>
            <a:r>
              <a:rPr lang="en-US" sz="3600" dirty="0">
                <a:solidFill>
                  <a:schemeClr val="tx2">
                    <a:lumMod val="75000"/>
                  </a:schemeClr>
                </a:solidFill>
                <a:latin typeface="Calibri Light" panose="020F0302020204030204" pitchFamily="34" charset="0"/>
              </a:rPr>
              <a:t>Daily monitoring / review using ‘ACT’</a:t>
            </a:r>
          </a:p>
        </p:txBody>
      </p:sp>
      <p:sp>
        <p:nvSpPr>
          <p:cNvPr id="4" name="TextBox 3"/>
          <p:cNvSpPr txBox="1"/>
          <p:nvPr/>
        </p:nvSpPr>
        <p:spPr>
          <a:xfrm>
            <a:off x="2034609" y="1196752"/>
            <a:ext cx="7805808" cy="3970318"/>
          </a:xfrm>
          <a:prstGeom prst="rect">
            <a:avLst/>
          </a:prstGeom>
          <a:noFill/>
        </p:spPr>
        <p:txBody>
          <a:bodyPr wrap="square" rtlCol="0">
            <a:spAutoFit/>
          </a:bodyPr>
          <a:lstStyle/>
          <a:p>
            <a:pPr marL="342900" indent="-342900">
              <a:buClr>
                <a:srgbClr val="FFC000"/>
              </a:buClr>
              <a:buFont typeface="Wingdings" panose="05000000000000000000" pitchFamily="2" charset="2"/>
              <a:buChar char="§"/>
            </a:pPr>
            <a:r>
              <a:rPr lang="en-AU" sz="2400" dirty="0">
                <a:latin typeface="Calibri Light" panose="020F0302020204030204" pitchFamily="34" charset="0"/>
              </a:rPr>
              <a:t>Can be done by either nursing or medical staff or as part to the multidisciplinary </a:t>
            </a:r>
            <a:r>
              <a:rPr lang="en-US" sz="2400" dirty="0">
                <a:latin typeface="Calibri Light" panose="020F0302020204030204" pitchFamily="34" charset="0"/>
              </a:rPr>
              <a:t>round</a:t>
            </a:r>
            <a:endParaRPr lang="en-US" sz="2000" dirty="0">
              <a:latin typeface="Calibri Light" panose="020F0302020204030204" pitchFamily="34" charset="0"/>
            </a:endParaRPr>
          </a:p>
          <a:p>
            <a:pPr marL="342900" indent="-342900">
              <a:buClr>
                <a:srgbClr val="FFC000"/>
              </a:buClr>
              <a:buFont typeface="Wingdings" panose="05000000000000000000" pitchFamily="2" charset="2"/>
              <a:buChar char="§"/>
            </a:pPr>
            <a:r>
              <a:rPr lang="en-US" sz="2400" dirty="0">
                <a:latin typeface="Calibri Light" panose="020F0302020204030204" pitchFamily="34" charset="0"/>
              </a:rPr>
              <a:t>Clarify any concerns with all members of health care team</a:t>
            </a:r>
          </a:p>
          <a:p>
            <a:pPr marL="342900" indent="-342900">
              <a:buClr>
                <a:srgbClr val="FFC000"/>
              </a:buClr>
              <a:buFont typeface="Wingdings" panose="05000000000000000000" pitchFamily="2" charset="2"/>
              <a:buChar char="§"/>
            </a:pPr>
            <a:r>
              <a:rPr lang="en-US" sz="2400" dirty="0">
                <a:latin typeface="Calibri Light" panose="020F0302020204030204" pitchFamily="34" charset="0"/>
              </a:rPr>
              <a:t>Visit the patient</a:t>
            </a:r>
          </a:p>
          <a:p>
            <a:pPr marL="914400" lvl="1" indent="-457200">
              <a:buClr>
                <a:srgbClr val="FFC000"/>
              </a:buClr>
              <a:buFont typeface="Wingdings" panose="05000000000000000000" pitchFamily="2" charset="2"/>
              <a:buChar char="ü"/>
            </a:pPr>
            <a:r>
              <a:rPr lang="en-US" sz="2000" dirty="0">
                <a:latin typeface="Calibri Light" panose="020F0302020204030204" pitchFamily="34" charset="0"/>
              </a:rPr>
              <a:t>Review treatment plan </a:t>
            </a:r>
          </a:p>
          <a:p>
            <a:pPr marL="914400" lvl="1" indent="-457200">
              <a:buClr>
                <a:srgbClr val="FFC000"/>
              </a:buClr>
              <a:buFont typeface="Wingdings" panose="05000000000000000000" pitchFamily="2" charset="2"/>
              <a:buChar char="ü"/>
            </a:pPr>
            <a:r>
              <a:rPr lang="en-US" sz="2000" dirty="0">
                <a:latin typeface="Calibri Light" panose="020F0302020204030204" pitchFamily="34" charset="0"/>
              </a:rPr>
              <a:t>Discuss patient/family concerns</a:t>
            </a:r>
          </a:p>
          <a:p>
            <a:pPr marL="914400" lvl="1" indent="-457200">
              <a:buClr>
                <a:srgbClr val="FFC000"/>
              </a:buClr>
              <a:buFont typeface="Wingdings" panose="05000000000000000000" pitchFamily="2" charset="2"/>
              <a:buChar char="ü"/>
            </a:pPr>
            <a:r>
              <a:rPr lang="en-US" sz="2000" dirty="0">
                <a:latin typeface="Calibri Light" panose="020F0302020204030204" pitchFamily="34" charset="0"/>
              </a:rPr>
              <a:t>Discuss preferred place of death (if appropriate)</a:t>
            </a:r>
          </a:p>
          <a:p>
            <a:pPr marL="457200" indent="-457200">
              <a:buClr>
                <a:srgbClr val="FFC000"/>
              </a:buClr>
              <a:buFont typeface="Wingdings" panose="05000000000000000000" pitchFamily="2" charset="2"/>
              <a:buChar char="§"/>
            </a:pPr>
            <a:r>
              <a:rPr lang="en-US" sz="2400" dirty="0">
                <a:latin typeface="Calibri Light" panose="020F0302020204030204" pitchFamily="34" charset="0"/>
              </a:rPr>
              <a:t>Not an ‘add on’ task – done as part of routine daily patient review </a:t>
            </a:r>
          </a:p>
          <a:p>
            <a:pPr marL="342900" indent="-342900">
              <a:buClr>
                <a:srgbClr val="FFC000"/>
              </a:buClr>
              <a:buFont typeface="Wingdings" panose="05000000000000000000" pitchFamily="2" charset="2"/>
              <a:buChar char="§"/>
            </a:pPr>
            <a:r>
              <a:rPr lang="en-US" sz="2400" dirty="0">
                <a:latin typeface="Calibri Light" panose="020F0302020204030204" pitchFamily="34" charset="0"/>
              </a:rPr>
              <a:t>Document findings, discussions with patient / family and any changes to care plan</a:t>
            </a:r>
            <a:endParaRPr lang="en-AU" dirty="0">
              <a:latin typeface="Calibri Light" panose="020F0302020204030204" pitchFamily="34" charset="0"/>
            </a:endParaRPr>
          </a:p>
        </p:txBody>
      </p:sp>
      <p:cxnSp>
        <p:nvCxnSpPr>
          <p:cNvPr id="7" name="Straight Connector 6"/>
          <p:cNvCxnSpPr/>
          <p:nvPr/>
        </p:nvCxnSpPr>
        <p:spPr>
          <a:xfrm>
            <a:off x="2135560" y="980728"/>
            <a:ext cx="684076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75502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91543" y="293118"/>
            <a:ext cx="7200900" cy="687610"/>
          </a:xfrm>
        </p:spPr>
        <p:txBody>
          <a:bodyPr/>
          <a:lstStyle/>
          <a:p>
            <a:r>
              <a:rPr lang="en-AU" sz="3600" dirty="0">
                <a:solidFill>
                  <a:schemeClr val="tx2">
                    <a:lumMod val="75000"/>
                  </a:schemeClr>
                </a:solidFill>
                <a:latin typeface="Calibri Light" panose="020F0302020204030204" pitchFamily="34" charset="0"/>
              </a:rPr>
              <a:t>Stage 4 - Cessation Details </a:t>
            </a:r>
          </a:p>
        </p:txBody>
      </p:sp>
      <p:sp>
        <p:nvSpPr>
          <p:cNvPr id="4" name="Content Placeholder 3"/>
          <p:cNvSpPr>
            <a:spLocks noGrp="1"/>
          </p:cNvSpPr>
          <p:nvPr>
            <p:ph idx="1"/>
          </p:nvPr>
        </p:nvSpPr>
        <p:spPr>
          <a:xfrm>
            <a:off x="1991544" y="1268761"/>
            <a:ext cx="8374239" cy="4857403"/>
          </a:xfrm>
        </p:spPr>
        <p:txBody>
          <a:bodyPr>
            <a:normAutofit/>
          </a:bodyPr>
          <a:lstStyle/>
          <a:p>
            <a:pPr>
              <a:spcAft>
                <a:spcPts val="600"/>
              </a:spcAft>
              <a:buClr>
                <a:srgbClr val="F8B100"/>
              </a:buClr>
              <a:buFont typeface="Wingdings" panose="05000000000000000000" pitchFamily="2" charset="2"/>
              <a:buChar char="§"/>
            </a:pPr>
            <a:r>
              <a:rPr lang="en-AU" sz="2600" dirty="0">
                <a:latin typeface="Calibri Light" panose="020F0302020204030204" pitchFamily="34" charset="0"/>
                <a:ea typeface="Times New Roman"/>
                <a:cs typeface="Times New Roman"/>
              </a:rPr>
              <a:t>Reason for AMBER cessation documented</a:t>
            </a:r>
          </a:p>
          <a:p>
            <a:pPr>
              <a:spcAft>
                <a:spcPts val="600"/>
              </a:spcAft>
              <a:buClr>
                <a:srgbClr val="F8B100"/>
              </a:buClr>
              <a:buFont typeface="Wingdings" panose="05000000000000000000" pitchFamily="2" charset="2"/>
              <a:buChar char="§"/>
            </a:pPr>
            <a:r>
              <a:rPr lang="en-AU" sz="2600" dirty="0">
                <a:latin typeface="Calibri Light" panose="020F0302020204030204" pitchFamily="34" charset="0"/>
                <a:ea typeface="Times New Roman"/>
                <a:cs typeface="Times New Roman"/>
              </a:rPr>
              <a:t>AMBER cessation discussed with GP/LMO</a:t>
            </a:r>
          </a:p>
          <a:p>
            <a:pPr>
              <a:spcAft>
                <a:spcPts val="600"/>
              </a:spcAft>
              <a:buClr>
                <a:srgbClr val="F8B100"/>
              </a:buClr>
              <a:buFont typeface="Wingdings" panose="05000000000000000000" pitchFamily="2" charset="2"/>
              <a:buChar char="§"/>
            </a:pPr>
            <a:r>
              <a:rPr lang="en-AU" sz="2600" dirty="0">
                <a:latin typeface="Calibri Light" panose="020F0302020204030204" pitchFamily="34" charset="0"/>
                <a:ea typeface="Times New Roman"/>
                <a:cs typeface="Times New Roman"/>
              </a:rPr>
              <a:t>Document patient wishes/outcomes of discussion on discharge summary </a:t>
            </a:r>
          </a:p>
          <a:p>
            <a:pPr>
              <a:spcAft>
                <a:spcPts val="600"/>
              </a:spcAft>
              <a:buClr>
                <a:srgbClr val="F8B100"/>
              </a:buClr>
              <a:buFont typeface="Wingdings" panose="05000000000000000000" pitchFamily="2" charset="2"/>
              <a:buChar char="§"/>
            </a:pPr>
            <a:r>
              <a:rPr lang="en-AU" sz="2600" dirty="0">
                <a:solidFill>
                  <a:srgbClr val="000000"/>
                </a:solidFill>
                <a:latin typeface="Calibri Light" panose="020F0302020204030204" pitchFamily="34" charset="0"/>
                <a:ea typeface="Times New Roman"/>
                <a:cs typeface="Times New Roman"/>
              </a:rPr>
              <a:t>Last days of life plan commenced (if applicable)</a:t>
            </a:r>
            <a:endParaRPr lang="en-AU" sz="2600" dirty="0">
              <a:latin typeface="Calibri Light" panose="020F030202020403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963" y="3967134"/>
            <a:ext cx="4320480" cy="24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a:off x="2063553" y="980728"/>
            <a:ext cx="7128891"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1022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AU" b="1" dirty="0" smtClean="0"/>
              <a:t>Be prepared: </a:t>
            </a:r>
          </a:p>
          <a:p>
            <a:r>
              <a:rPr lang="en-AU" dirty="0" smtClean="0"/>
              <a:t>Look on </a:t>
            </a:r>
            <a:r>
              <a:rPr lang="en-AU" dirty="0" err="1" smtClean="0"/>
              <a:t>PowerChart</a:t>
            </a:r>
            <a:r>
              <a:rPr lang="en-AU" dirty="0" smtClean="0"/>
              <a:t>: there may already have been goals of care discussed in the community.</a:t>
            </a:r>
          </a:p>
          <a:p>
            <a:r>
              <a:rPr lang="en-AU" dirty="0" smtClean="0"/>
              <a:t>Have discussions with oncologists first. </a:t>
            </a:r>
          </a:p>
          <a:p>
            <a:r>
              <a:rPr lang="en-AU" dirty="0" smtClean="0"/>
              <a:t>Know your patient’s clinical condition.</a:t>
            </a:r>
          </a:p>
          <a:p>
            <a:endParaRPr lang="en-AU" dirty="0"/>
          </a:p>
          <a:p>
            <a:pPr marL="0" indent="0">
              <a:buNone/>
            </a:pPr>
            <a:r>
              <a:rPr lang="en-AU" dirty="0" smtClean="0"/>
              <a:t>2. </a:t>
            </a:r>
            <a:r>
              <a:rPr lang="en-AU" b="1" dirty="0" smtClean="0"/>
              <a:t>Never ask people if they want CPR. </a:t>
            </a:r>
          </a:p>
          <a:p>
            <a:pPr marL="0" indent="0">
              <a:buNone/>
            </a:pPr>
            <a:r>
              <a:rPr lang="en-AU" dirty="0" smtClean="0"/>
              <a:t>This is an unfair question. </a:t>
            </a:r>
          </a:p>
          <a:p>
            <a:pPr marL="0" indent="0">
              <a:buNone/>
            </a:pPr>
            <a:r>
              <a:rPr lang="en-AU" dirty="0" smtClean="0"/>
              <a:t>It makes people think they can decide when they live or die.</a:t>
            </a:r>
          </a:p>
          <a:p>
            <a:pPr marL="0" indent="0">
              <a:buNone/>
            </a:pPr>
            <a:r>
              <a:rPr lang="en-AU" dirty="0" smtClean="0"/>
              <a:t>Know that in certain conditions CPR doesn’t work, in non-cardiac, frail, elderly.</a:t>
            </a:r>
          </a:p>
          <a:p>
            <a:pPr marL="0" indent="0">
              <a:buNone/>
            </a:pPr>
            <a:r>
              <a:rPr lang="en-AU" dirty="0" smtClean="0"/>
              <a:t>“Given the severity of your illness, CPR has almost no chance of being effective, and I do not recommend that you have it. We will continue to give you all treatments that are effective to keep you comfortable.”</a:t>
            </a:r>
          </a:p>
          <a:p>
            <a:endParaRPr lang="en-AU" dirty="0"/>
          </a:p>
          <a:p>
            <a:endParaRPr lang="en-AU" dirty="0" smtClean="0"/>
          </a:p>
          <a:p>
            <a:endParaRPr lang="en-AU" dirty="0"/>
          </a:p>
        </p:txBody>
      </p:sp>
    </p:spTree>
    <p:extLst>
      <p:ext uri="{BB962C8B-B14F-4D97-AF65-F5344CB8AC3E}">
        <p14:creationId xmlns:p14="http://schemas.microsoft.com/office/powerpoint/2010/main" val="2808628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Abbie’s Top 4 Conversation tips </a:t>
            </a:r>
            <a:endParaRPr lang="en-AU" dirty="0"/>
          </a:p>
        </p:txBody>
      </p:sp>
      <p:sp>
        <p:nvSpPr>
          <p:cNvPr id="3" name="Content Placeholder 2"/>
          <p:cNvSpPr>
            <a:spLocks noGrp="1"/>
          </p:cNvSpPr>
          <p:nvPr>
            <p:ph idx="1"/>
          </p:nvPr>
        </p:nvSpPr>
        <p:spPr/>
        <p:txBody>
          <a:bodyPr/>
          <a:lstStyle/>
          <a:p>
            <a:pPr marL="0" indent="0">
              <a:buNone/>
            </a:pPr>
            <a:r>
              <a:rPr lang="en-AU" dirty="0" smtClean="0"/>
              <a:t>3. If the conversation is getting heated, or people are becoming 	distressed have a “Time out” comment.</a:t>
            </a:r>
          </a:p>
          <a:p>
            <a:r>
              <a:rPr lang="en-AU" dirty="0" smtClean="0"/>
              <a:t>Blame the disease.</a:t>
            </a:r>
          </a:p>
          <a:p>
            <a:r>
              <a:rPr lang="en-AU" dirty="0" smtClean="0"/>
              <a:t>“Oh, my goodness, X is a terrible disease”</a:t>
            </a:r>
          </a:p>
          <a:p>
            <a:endParaRPr lang="en-AU" dirty="0"/>
          </a:p>
          <a:p>
            <a:pPr marL="0" indent="0">
              <a:buNone/>
            </a:pPr>
            <a:r>
              <a:rPr lang="en-AU" dirty="0" smtClean="0"/>
              <a:t>4. If the conversation is falling to pieces, it’s OK to bail.</a:t>
            </a:r>
          </a:p>
          <a:p>
            <a:r>
              <a:rPr lang="en-AU" dirty="0" smtClean="0"/>
              <a:t>Don’t see it as a failure, it will make the next person’s life easier when they initiate </a:t>
            </a:r>
            <a:r>
              <a:rPr lang="en-AU" smtClean="0"/>
              <a:t>the conversation.</a:t>
            </a:r>
            <a:endParaRPr lang="en-AU" dirty="0" smtClean="0"/>
          </a:p>
          <a:p>
            <a:endParaRPr lang="en-AU" dirty="0"/>
          </a:p>
        </p:txBody>
      </p:sp>
    </p:spTree>
    <p:extLst>
      <p:ext uri="{BB962C8B-B14F-4D97-AF65-F5344CB8AC3E}">
        <p14:creationId xmlns:p14="http://schemas.microsoft.com/office/powerpoint/2010/main" val="3798245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431410" y="1825625"/>
            <a:ext cx="3329179" cy="43513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0856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Sentences we hate…..</a:t>
            </a:r>
            <a:endParaRPr lang="en-AU" dirty="0"/>
          </a:p>
        </p:txBody>
      </p:sp>
      <p:sp>
        <p:nvSpPr>
          <p:cNvPr id="3" name="Content Placeholder 2"/>
          <p:cNvSpPr>
            <a:spLocks noGrp="1"/>
          </p:cNvSpPr>
          <p:nvPr>
            <p:ph idx="1"/>
          </p:nvPr>
        </p:nvSpPr>
        <p:spPr/>
        <p:txBody>
          <a:bodyPr/>
          <a:lstStyle/>
          <a:p>
            <a:r>
              <a:rPr lang="en-AU" dirty="0" smtClean="0"/>
              <a:t>We are going to fully palliate now…..</a:t>
            </a:r>
          </a:p>
          <a:p>
            <a:endParaRPr lang="en-AU" dirty="0"/>
          </a:p>
          <a:p>
            <a:r>
              <a:rPr lang="en-AU" dirty="0" smtClean="0"/>
              <a:t>There’s nothing left to do for you, we’re going to refer you to the palliative </a:t>
            </a:r>
            <a:r>
              <a:rPr lang="en-AU" smtClean="0"/>
              <a:t>care team now.</a:t>
            </a:r>
            <a:endParaRPr lang="en-AU" dirty="0"/>
          </a:p>
        </p:txBody>
      </p:sp>
    </p:spTree>
    <p:extLst>
      <p:ext uri="{BB962C8B-B14F-4D97-AF65-F5344CB8AC3E}">
        <p14:creationId xmlns:p14="http://schemas.microsoft.com/office/powerpoint/2010/main" val="1880479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100" name="Picture 4" descr="Image result for any question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231" y="1583473"/>
            <a:ext cx="10077403" cy="3691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009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p:txBody>
          <a:bodyPr/>
          <a:lstStyle/>
          <a:p>
            <a:r>
              <a:rPr lang="en-AU" dirty="0" err="1" smtClean="0"/>
              <a:t>Caresearch</a:t>
            </a:r>
            <a:r>
              <a:rPr lang="en-AU" dirty="0" smtClean="0"/>
              <a:t> Training (</a:t>
            </a:r>
            <a:r>
              <a:rPr lang="en-AU" dirty="0"/>
              <a:t>2019) https://training.caresearch.com.au/learner/course</a:t>
            </a:r>
          </a:p>
        </p:txBody>
      </p:sp>
    </p:spTree>
    <p:extLst>
      <p:ext uri="{BB962C8B-B14F-4D97-AF65-F5344CB8AC3E}">
        <p14:creationId xmlns:p14="http://schemas.microsoft.com/office/powerpoint/2010/main" val="1686291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TotalTime>
  <Words>2066</Words>
  <Application>Microsoft Office PowerPoint</Application>
  <PresentationFormat>Widescreen</PresentationFormat>
  <Paragraphs>300</Paragraphs>
  <Slides>40</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ＭＳ Ｐゴシック</vt:lpstr>
      <vt:lpstr>Arial</vt:lpstr>
      <vt:lpstr>Calibri</vt:lpstr>
      <vt:lpstr>Calibri Light</vt:lpstr>
      <vt:lpstr>Symbol</vt:lpstr>
      <vt:lpstr>Times New Roman</vt:lpstr>
      <vt:lpstr>Wingdings</vt:lpstr>
      <vt:lpstr>Office Theme</vt:lpstr>
      <vt:lpstr>Introduction to palliative care at  Northern Beaches Hospital</vt:lpstr>
      <vt:lpstr>The palliative care team at Northern Beaches</vt:lpstr>
      <vt:lpstr>How to refer to Palliative Care</vt:lpstr>
      <vt:lpstr>Take home points</vt:lpstr>
      <vt:lpstr>WHO Definition of Palliative Care</vt:lpstr>
      <vt:lpstr>WHO Definition of Palliative Care</vt:lpstr>
      <vt:lpstr>WHO Definition of Palliative Care</vt:lpstr>
      <vt:lpstr>WHO Definition of Palliative Care</vt:lpstr>
      <vt:lpstr>Other benefits of early introduction of palliative care</vt:lpstr>
      <vt:lpstr>Link between NBH and community</vt:lpstr>
      <vt:lpstr>Why do we need palliative care in an acute hospital?</vt:lpstr>
      <vt:lpstr>PowerPoint Presentation</vt:lpstr>
      <vt:lpstr>Recognising dying</vt:lpstr>
      <vt:lpstr>PowerPoint Presentation</vt:lpstr>
      <vt:lpstr>Therapies with the potential for overuse</vt:lpstr>
      <vt:lpstr>Potentially underused interventions</vt:lpstr>
      <vt:lpstr>PowerPoint Presentation</vt:lpstr>
      <vt:lpstr>PowerPoint Presentation</vt:lpstr>
      <vt:lpstr>Introducing the AMBER care bundle: how it works </vt:lpstr>
      <vt:lpstr>How we die in NSW – the case for change  </vt:lpstr>
      <vt:lpstr> The case for change at NBH: Admitted Patient Death Screening Tool. (CEC) Audit conducted  Random sample of 20 NBH Inpatient Adult Deaths from November 2019  </vt:lpstr>
      <vt:lpstr>The case for change: cont.</vt:lpstr>
      <vt:lpstr>What is a Care bundle?</vt:lpstr>
      <vt:lpstr>AMBER care bundle</vt:lpstr>
      <vt:lpstr>Where it fits</vt:lpstr>
      <vt:lpstr>Stage 1 – Identifying the patient </vt:lpstr>
      <vt:lpstr>Identifying the patient </vt:lpstr>
      <vt:lpstr>Supportive &amp; Palliative Care Indicators Tool</vt:lpstr>
      <vt:lpstr>Stage 2 - Day 1 Interventions </vt:lpstr>
      <vt:lpstr>Meeting the Patient &amp; Family</vt:lpstr>
      <vt:lpstr>Documentation </vt:lpstr>
      <vt:lpstr>Stage 3 - Daily monitor/review ‘ACT’  </vt:lpstr>
      <vt:lpstr>Daily monitoring / review using ‘ACT’</vt:lpstr>
      <vt:lpstr>Stage 4 - Cessation Details </vt:lpstr>
      <vt:lpstr>PowerPoint Presentation</vt:lpstr>
      <vt:lpstr>Abbie’s Top 4 Conversation tips </vt:lpstr>
      <vt:lpstr>PowerPoint Presentation</vt:lpstr>
      <vt:lpstr>Sentences we hate…..</vt:lpstr>
      <vt:lpstr>PowerPoint Presentation</vt:lpstr>
      <vt:lpstr>References</vt:lpstr>
    </vt:vector>
  </TitlesOfParts>
  <Company>HammondCare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palliative care</dc:title>
  <dc:creator>Brigitte Karle</dc:creator>
  <cp:lastModifiedBy>Brigitte Karle</cp:lastModifiedBy>
  <cp:revision>28</cp:revision>
  <dcterms:created xsi:type="dcterms:W3CDTF">2019-02-28T05:43:24Z</dcterms:created>
  <dcterms:modified xsi:type="dcterms:W3CDTF">2020-05-19T02:38:59Z</dcterms:modified>
</cp:coreProperties>
</file>